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377" r:id="rId2"/>
    <p:sldId id="285" r:id="rId3"/>
    <p:sldId id="286" r:id="rId4"/>
    <p:sldId id="364" r:id="rId5"/>
    <p:sldId id="287" r:id="rId6"/>
    <p:sldId id="312" r:id="rId7"/>
    <p:sldId id="363" r:id="rId8"/>
    <p:sldId id="315" r:id="rId9"/>
    <p:sldId id="329" r:id="rId10"/>
  </p:sldIdLst>
  <p:sldSz cx="9144000" cy="6858000" type="screen4x3"/>
  <p:notesSz cx="6858000" cy="9144000"/>
  <p:defaultTextStyle>
    <a:defPPr>
      <a:defRPr lang="ru-RU"/>
    </a:defPPr>
    <a:lvl1pPr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FF"/>
    <a:srgbClr val="008000"/>
    <a:srgbClr val="33CC33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018" autoAdjust="0"/>
    <p:restoredTop sz="94271" autoAdjust="0"/>
  </p:normalViewPr>
  <p:slideViewPr>
    <p:cSldViewPr>
      <p:cViewPr>
        <p:scale>
          <a:sx n="79" d="100"/>
          <a:sy n="79" d="100"/>
        </p:scale>
        <p:origin x="-372" y="-4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ru-RU" sz="2400">
                <a:latin typeface="Times New Roman" pitchFamily="18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l"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l"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l"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l"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l"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l"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l"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l"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l"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l"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11880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1880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AA7F17-96F0-47E2-B2E3-403872471B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DDFFDD-65E9-46E0-9847-ABECBC1ABBC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2C7D5D-E8E6-48E5-9CCC-7538A566B6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981200"/>
            <a:ext cx="8229600" cy="3886200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49660-A5AD-4490-9764-7187C24B4E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D63517-3920-4F7A-8A0E-F7861B756E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FF9A65-F607-4C57-99A5-9F09B0C330E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A66BEE-9ECC-45C0-AA06-1DAA59AF80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195015-5DBC-4412-B901-4AE47E9995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62EB8-7313-4D14-A0DF-102C398A15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50E661-4657-4D7D-85D9-A514FBFC00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3FF4EF-17CF-492F-B38E-D32F8AD08E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A6EB47-7B00-468E-963A-664D03D782E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7763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 Black" pitchFamily="34" charset="0"/>
              </a:defRPr>
            </a:lvl1pPr>
          </a:lstStyle>
          <a:p>
            <a:pPr>
              <a:defRPr/>
            </a:pPr>
            <a:fld id="{6B58D9FF-AECD-4E71-9E24-E60AC0BB17C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117765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117766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117767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ru-RU">
                <a:solidFill>
                  <a:schemeClr val="hlink"/>
                </a:solidFill>
              </a:endParaRPr>
            </a:p>
          </p:txBody>
        </p:sp>
        <p:sp>
          <p:nvSpPr>
            <p:cNvPr id="117768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ru-RU">
                <a:solidFill>
                  <a:schemeClr val="hlink"/>
                </a:solidFill>
              </a:endParaRPr>
            </a:p>
          </p:txBody>
        </p:sp>
        <p:sp>
          <p:nvSpPr>
            <p:cNvPr id="117769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ru-RU">
                <a:solidFill>
                  <a:schemeClr val="accent2"/>
                </a:solidFill>
              </a:endParaRPr>
            </a:p>
          </p:txBody>
        </p:sp>
        <p:sp>
          <p:nvSpPr>
            <p:cNvPr id="117770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ru-RU">
                <a:solidFill>
                  <a:schemeClr val="hlink"/>
                </a:solidFill>
              </a:endParaRPr>
            </a:p>
          </p:txBody>
        </p:sp>
        <p:sp>
          <p:nvSpPr>
            <p:cNvPr id="117771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117772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ru-RU">
                <a:solidFill>
                  <a:schemeClr val="accent2"/>
                </a:solidFill>
              </a:endParaRPr>
            </a:p>
          </p:txBody>
        </p:sp>
        <p:sp>
          <p:nvSpPr>
            <p:cNvPr id="117773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ru-RU">
                <a:solidFill>
                  <a:schemeClr val="accent2"/>
                </a:solidFill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17776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&#1060;&#1080;&#1085;&#1072;&#1085;&#1089;&#1099;%20&#1080;%20&#1082;&#1088;&#1077;&#1076;&#1080;&#1090;/&#1040;&#1085;&#1077;/&#1043;&#1051;.3%20&#1082;&#1072;&#1089;&#1089;&#1086;&#1074;&#1086;&#1077;%20&#1086;&#1073;&#1089;&#1083;&#1091;&#1078;.,&#1092;&#1072;&#1082;&#1090;&#1086;&#1088;&#1080;&#1085;&#1075;.doc" TargetMode="Externa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&#1043;&#1051;.3%20&#1082;&#1072;&#1089;&#1089;&#1086;&#1074;&#1086;&#1077;%20&#1086;&#1073;&#1089;&#1083;&#1091;&#1078;.,&#1092;&#1072;&#1082;&#1090;&#1086;&#1088;&#1080;&#1085;&#1075;.doc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&#1043;&#1051;.3%20&#1082;&#1072;&#1089;&#1089;&#1086;&#1074;&#1086;&#1077;%20&#1086;&#1073;&#1089;&#1083;&#1091;&#1078;.,&#1092;&#1072;&#1082;&#1090;&#1086;&#1088;&#1080;&#1085;&#1075;.doc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&#1043;&#1051;.5&#1082;&#1086;&#1084;&#1084;&#1077;&#1088;&#1095;.&#1073;&#1072;&#1085;&#1082;&#1080;%20&#1085;&#1072;%20&#1092;&#1080;&#1085;&#1072;&#1085;&#1089;.&#1088;&#1099;&#1085;&#1082;&#1072;&#1093;.doc" TargetMode="Externa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&#1060;&#1080;&#1085;&#1072;&#1085;&#1089;&#1099;%20&#1080;%20&#1082;&#1088;&#1077;&#1076;&#1080;&#1090;/&#1040;&#1085;&#1077;/&#1043;&#1051;.5&#1092;&#1072;&#1082;&#1090;&#1086;&#1088;&#1080;&#1085;&#1075;&#1086;&#1074;&#1086;&#1077;%20&#1086;&#1073;&#1089;&#1083;&#1091;&#1078;&#1080;&#1074;..doc" TargetMode="External"/><Relationship Id="rId2" Type="http://schemas.openxmlformats.org/officeDocument/2006/relationships/hyperlink" Target="&#1043;&#1051;.5&#1092;&#1072;&#1082;&#1090;&#1086;&#1088;&#1080;&#1085;&#1075;&#1086;&#1074;&#1086;&#1077;%20&#1086;&#1073;&#1089;&#1083;&#1091;&#1078;&#1080;&#1074;..doc" TargetMode="Externa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&#1043;&#1051;.5&#1092;&#1072;&#1082;&#1090;&#1086;&#1088;&#1080;&#1085;&#1075;&#1086;&#1074;&#1086;&#1077;%20&#1086;&#1073;&#1089;&#1083;&#1091;&#1078;&#1080;&#1074;..doc" TargetMode="External"/><Relationship Id="rId2" Type="http://schemas.openxmlformats.org/officeDocument/2006/relationships/hyperlink" Target="&#1060;&#1080;&#1085;&#1072;&#1085;&#1089;&#1099;%20&#1080;%20&#1082;&#1088;&#1077;&#1076;&#1080;&#1090;/&#1040;&#1085;&#1077;/&#1043;&#1051;.5&#1092;&#1072;&#1082;&#1090;&#1086;&#1088;&#1080;&#1085;&#1075;&#1086;&#1074;&#1086;&#1077;%20&#1086;&#1073;&#1089;&#1083;&#1091;&#1078;&#1080;&#1074;..doc" TargetMode="Externa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&#1043;&#1051;.5&#1092;&#1072;&#1082;&#1090;&#1086;&#1088;&#1080;&#1085;&#1075;&#1086;&#1074;&#1086;&#1077;%20&#1086;&#1073;&#1089;&#1083;&#1091;&#1078;&#1080;&#1074;..doc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2400" b="1" smtClean="0"/>
              <a:t/>
            </a:r>
            <a:br>
              <a:rPr lang="ru-RU" sz="2400" b="1" smtClean="0"/>
            </a:br>
            <a:r>
              <a:rPr lang="ru-RU" sz="2400" b="1" smtClean="0"/>
              <a:t/>
            </a:r>
            <a:br>
              <a:rPr lang="ru-RU" sz="2400" b="1" smtClean="0"/>
            </a:br>
            <a:r>
              <a:rPr lang="ru-RU" sz="2400" b="1" smtClean="0"/>
              <a:t/>
            </a:r>
            <a:br>
              <a:rPr lang="ru-RU" sz="2400" b="1" smtClean="0"/>
            </a:br>
            <a:r>
              <a:rPr lang="ru-RU" sz="2400" b="1" smtClean="0"/>
              <a:t/>
            </a:r>
            <a:br>
              <a:rPr lang="ru-RU" sz="2400" b="1" smtClean="0"/>
            </a:br>
            <a:r>
              <a:rPr lang="ru-RU" sz="2400" b="1" smtClean="0"/>
              <a:t/>
            </a:r>
            <a:br>
              <a:rPr lang="ru-RU" sz="2400" b="1" smtClean="0"/>
            </a:br>
            <a:r>
              <a:rPr lang="ru-RU" sz="2400" b="1" smtClean="0"/>
              <a:t/>
            </a:r>
            <a:br>
              <a:rPr lang="ru-RU" sz="2400" b="1" smtClean="0"/>
            </a:br>
            <a:r>
              <a:rPr lang="ru-RU" sz="2400" b="1" smtClean="0"/>
              <a:t/>
            </a:r>
            <a:br>
              <a:rPr lang="ru-RU" sz="2400" b="1" smtClean="0"/>
            </a:br>
            <a:r>
              <a:rPr lang="ru-RU" sz="2400" b="1" smtClean="0"/>
              <a:t/>
            </a:r>
            <a:br>
              <a:rPr lang="ru-RU" sz="2400" b="1" smtClean="0"/>
            </a:br>
            <a:r>
              <a:rPr lang="ru-RU" sz="2400" b="1" smtClean="0"/>
              <a:t/>
            </a:r>
            <a:br>
              <a:rPr lang="ru-RU" sz="2400" b="1" smtClean="0"/>
            </a:br>
            <a:r>
              <a:rPr lang="ru-RU" sz="2400" b="1" smtClean="0"/>
              <a:t>Нетрадиционные операции коммерческих банков</a:t>
            </a:r>
            <a:r>
              <a:rPr lang="ru-RU" sz="2400" b="1" smtClean="0">
                <a:solidFill>
                  <a:srgbClr val="FF0000"/>
                </a:solidFill>
              </a:rPr>
              <a:t/>
            </a:r>
            <a:br>
              <a:rPr lang="ru-RU" sz="2400" b="1" smtClean="0">
                <a:solidFill>
                  <a:srgbClr val="FF0000"/>
                </a:solidFill>
              </a:rPr>
            </a:br>
            <a:r>
              <a:rPr lang="ru-RU" sz="2400" b="1" smtClean="0">
                <a:solidFill>
                  <a:srgbClr val="FF0000"/>
                </a:solidFill>
              </a:rPr>
              <a:t>   </a:t>
            </a:r>
            <a:br>
              <a:rPr lang="ru-RU" sz="2400" b="1" smtClean="0">
                <a:solidFill>
                  <a:srgbClr val="FF0000"/>
                </a:solidFill>
              </a:rPr>
            </a:br>
            <a:r>
              <a:rPr lang="ru-RU" sz="2400" b="1" smtClean="0">
                <a:solidFill>
                  <a:srgbClr val="FF0000"/>
                </a:solidFill>
              </a:rPr>
              <a:t>    </a:t>
            </a:r>
            <a:r>
              <a:rPr lang="ru-RU" sz="2000" u="sng" smtClean="0">
                <a:solidFill>
                  <a:srgbClr val="FF0000"/>
                </a:solidFill>
              </a:rPr>
              <a:t>Нетрадиционными операциями коммерческих</a:t>
            </a:r>
            <a:r>
              <a:rPr lang="ru-RU" sz="2000" smtClean="0"/>
              <a:t> банков являются </a:t>
            </a:r>
            <a:r>
              <a:rPr lang="ru-RU" sz="2000" smtClean="0">
                <a:solidFill>
                  <a:srgbClr val="6600FF"/>
                </a:solidFill>
              </a:rPr>
              <a:t>операции, которые могут выполнить и другие небанковские учреждения</a:t>
            </a:r>
            <a:r>
              <a:rPr lang="ru-RU" sz="2000" smtClean="0"/>
              <a:t>. К ним относятся: </a:t>
            </a:r>
            <a:br>
              <a:rPr lang="ru-RU" sz="2000" smtClean="0"/>
            </a:br>
            <a:r>
              <a:rPr lang="ru-RU" sz="2000" smtClean="0"/>
              <a:t/>
            </a:r>
            <a:br>
              <a:rPr lang="ru-RU" sz="2000" smtClean="0"/>
            </a:br>
            <a:r>
              <a:rPr lang="ru-RU" sz="2000" b="1" i="1" smtClean="0">
                <a:solidFill>
                  <a:srgbClr val="008000"/>
                </a:solidFill>
              </a:rPr>
              <a:t>-лизинговые операции,</a:t>
            </a:r>
            <a:br>
              <a:rPr lang="ru-RU" sz="2000" b="1" i="1" smtClean="0">
                <a:solidFill>
                  <a:srgbClr val="008000"/>
                </a:solidFill>
              </a:rPr>
            </a:br>
            <a:r>
              <a:rPr lang="ru-RU" sz="2000" b="1" i="1" smtClean="0">
                <a:solidFill>
                  <a:srgbClr val="008000"/>
                </a:solidFill>
              </a:rPr>
              <a:t>-факторинговые операции, </a:t>
            </a:r>
            <a:br>
              <a:rPr lang="ru-RU" sz="2000" b="1" i="1" smtClean="0">
                <a:solidFill>
                  <a:srgbClr val="008000"/>
                </a:solidFill>
              </a:rPr>
            </a:br>
            <a:r>
              <a:rPr lang="ru-RU" sz="2000" b="1" i="1" smtClean="0">
                <a:solidFill>
                  <a:srgbClr val="008000"/>
                </a:solidFill>
              </a:rPr>
              <a:t>-форфейтинг, </a:t>
            </a:r>
            <a:br>
              <a:rPr lang="ru-RU" sz="2000" b="1" i="1" smtClean="0">
                <a:solidFill>
                  <a:srgbClr val="008000"/>
                </a:solidFill>
              </a:rPr>
            </a:br>
            <a:r>
              <a:rPr lang="ru-RU" sz="2000" b="1" i="1" smtClean="0">
                <a:solidFill>
                  <a:srgbClr val="008000"/>
                </a:solidFill>
              </a:rPr>
              <a:t>-трастовые операции, </a:t>
            </a:r>
            <a:br>
              <a:rPr lang="ru-RU" sz="2000" b="1" i="1" smtClean="0">
                <a:solidFill>
                  <a:srgbClr val="008000"/>
                </a:solidFill>
              </a:rPr>
            </a:br>
            <a:r>
              <a:rPr lang="ru-RU" sz="2000" b="1" i="1" smtClean="0">
                <a:solidFill>
                  <a:srgbClr val="008000"/>
                </a:solidFill>
              </a:rPr>
              <a:t>-поручительства </a:t>
            </a:r>
            <a:r>
              <a:rPr lang="ru-RU" sz="2000" b="1" smtClean="0">
                <a:solidFill>
                  <a:srgbClr val="008000"/>
                </a:solidFill>
              </a:rPr>
              <a:t>и</a:t>
            </a:r>
            <a:r>
              <a:rPr lang="ru-RU" sz="2000" b="1" i="1" smtClean="0">
                <a:solidFill>
                  <a:srgbClr val="008000"/>
                </a:solidFill>
              </a:rPr>
              <a:t> гарантии коммерческих банков</a:t>
            </a:r>
            <a:r>
              <a:rPr lang="ru-RU" sz="2000" b="1" smtClean="0">
                <a:solidFill>
                  <a:srgbClr val="008000"/>
                </a:solidFill>
              </a:rPr>
              <a:t>, </a:t>
            </a:r>
            <a:br>
              <a:rPr lang="ru-RU" sz="2000" b="1" smtClean="0">
                <a:solidFill>
                  <a:srgbClr val="008000"/>
                </a:solidFill>
              </a:rPr>
            </a:br>
            <a:r>
              <a:rPr lang="ru-RU" sz="2000" b="1" smtClean="0">
                <a:solidFill>
                  <a:srgbClr val="008000"/>
                </a:solidFill>
              </a:rPr>
              <a:t>-</a:t>
            </a:r>
            <a:r>
              <a:rPr lang="ru-RU" sz="2000" b="1" i="1" smtClean="0">
                <a:solidFill>
                  <a:srgbClr val="008000"/>
                </a:solidFill>
              </a:rPr>
              <a:t>операции с драгоценными металлами</a:t>
            </a:r>
            <a:r>
              <a:rPr lang="ru-RU" sz="2000" smtClean="0"/>
              <a:t> </a:t>
            </a:r>
            <a:br>
              <a:rPr lang="ru-RU" sz="2000" smtClean="0"/>
            </a:br>
            <a:r>
              <a:rPr lang="ru-RU" sz="2000" smtClean="0"/>
              <a:t>и другие виды услуг. </a:t>
            </a:r>
            <a:br>
              <a:rPr lang="ru-RU" sz="2000" smtClean="0"/>
            </a:br>
            <a:endParaRPr lang="ru-RU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1400" smtClean="0"/>
              <a:t/>
            </a:r>
            <a:br>
              <a:rPr lang="ru-RU" sz="1400" smtClean="0"/>
            </a:br>
            <a:r>
              <a:rPr lang="ru-RU" sz="1400" smtClean="0"/>
              <a:t/>
            </a:r>
            <a:br>
              <a:rPr lang="ru-RU" sz="1400" smtClean="0"/>
            </a:br>
            <a:r>
              <a:rPr lang="ru-RU" sz="1400" smtClean="0"/>
              <a:t/>
            </a:r>
            <a:br>
              <a:rPr lang="ru-RU" sz="1400" smtClean="0"/>
            </a:br>
            <a:r>
              <a:rPr lang="ru-RU" sz="1400" smtClean="0"/>
              <a:t/>
            </a:r>
            <a:br>
              <a:rPr lang="ru-RU" sz="1400" smtClean="0"/>
            </a:br>
            <a:r>
              <a:rPr lang="ru-RU" sz="1400" smtClean="0"/>
              <a:t/>
            </a:r>
            <a:br>
              <a:rPr lang="ru-RU" sz="1400" smtClean="0"/>
            </a:br>
            <a:r>
              <a:rPr lang="ru-RU" sz="1400" smtClean="0"/>
              <a:t/>
            </a:r>
            <a:br>
              <a:rPr lang="ru-RU" sz="1400" smtClean="0"/>
            </a:br>
            <a:r>
              <a:rPr lang="ru-RU" sz="1400" smtClean="0"/>
              <a:t/>
            </a:r>
            <a:br>
              <a:rPr lang="ru-RU" sz="1400" smtClean="0"/>
            </a:br>
            <a:r>
              <a:rPr lang="ru-RU" sz="1400" smtClean="0"/>
              <a:t/>
            </a:r>
            <a:br>
              <a:rPr lang="ru-RU" sz="1400" smtClean="0"/>
            </a:br>
            <a:r>
              <a:rPr lang="ru-RU" sz="1400" smtClean="0"/>
              <a:t/>
            </a:r>
            <a:br>
              <a:rPr lang="ru-RU" sz="1400" smtClean="0"/>
            </a:br>
            <a:r>
              <a:rPr lang="ru-RU" sz="1400" smtClean="0"/>
              <a:t/>
            </a:r>
            <a:br>
              <a:rPr lang="ru-RU" sz="1400" smtClean="0"/>
            </a:br>
            <a:r>
              <a:rPr lang="ru-RU" sz="1400" smtClean="0"/>
              <a:t/>
            </a:r>
            <a:br>
              <a:rPr lang="ru-RU" sz="1400" smtClean="0"/>
            </a:br>
            <a:r>
              <a:rPr lang="ru-RU" sz="1400" smtClean="0"/>
              <a:t/>
            </a:r>
            <a:br>
              <a:rPr lang="ru-RU" sz="1400" smtClean="0"/>
            </a:br>
            <a:r>
              <a:rPr lang="ru-RU" sz="1400" smtClean="0"/>
              <a:t/>
            </a:r>
            <a:br>
              <a:rPr lang="ru-RU" sz="1400" smtClean="0"/>
            </a:br>
            <a:r>
              <a:rPr lang="ru-RU" sz="1400" smtClean="0"/>
              <a:t/>
            </a:r>
            <a:br>
              <a:rPr lang="ru-RU" sz="1400" smtClean="0"/>
            </a:br>
            <a:r>
              <a:rPr lang="ru-RU" sz="1400" smtClean="0"/>
              <a:t/>
            </a:r>
            <a:br>
              <a:rPr lang="ru-RU" sz="1400" smtClean="0"/>
            </a:br>
            <a:r>
              <a:rPr lang="ru-RU" sz="1400" smtClean="0"/>
              <a:t/>
            </a:r>
            <a:br>
              <a:rPr lang="ru-RU" sz="1400" smtClean="0"/>
            </a:br>
            <a:r>
              <a:rPr lang="ru-RU" sz="1400" smtClean="0"/>
              <a:t/>
            </a:r>
            <a:br>
              <a:rPr lang="ru-RU" sz="1400" smtClean="0"/>
            </a:br>
            <a:r>
              <a:rPr lang="ru-RU" sz="1400" smtClean="0"/>
              <a:t/>
            </a:r>
            <a:br>
              <a:rPr lang="ru-RU" sz="1400" smtClean="0"/>
            </a:br>
            <a:r>
              <a:rPr lang="ru-RU" sz="1400" smtClean="0"/>
              <a:t/>
            </a:r>
            <a:br>
              <a:rPr lang="ru-RU" sz="1400" smtClean="0"/>
            </a:br>
            <a:r>
              <a:rPr lang="ru-RU" sz="1400" smtClean="0"/>
              <a:t/>
            </a:r>
            <a:br>
              <a:rPr lang="ru-RU" sz="1400" smtClean="0"/>
            </a:br>
            <a:r>
              <a:rPr lang="ru-RU" sz="1400" smtClean="0"/>
              <a:t/>
            </a:r>
            <a:br>
              <a:rPr lang="ru-RU" sz="1400" smtClean="0"/>
            </a:br>
            <a:r>
              <a:rPr lang="ru-RU" sz="2400" b="1" smtClean="0"/>
              <a:t>Лизинг</a:t>
            </a:r>
            <a:br>
              <a:rPr lang="ru-RU" sz="2400" b="1" smtClean="0"/>
            </a:br>
            <a:r>
              <a:rPr lang="ru-RU" sz="1600" smtClean="0"/>
              <a:t>     </a:t>
            </a:r>
            <a:br>
              <a:rPr lang="ru-RU" sz="1600" smtClean="0"/>
            </a:br>
            <a:r>
              <a:rPr lang="ru-RU" sz="1600" smtClean="0"/>
              <a:t>   -</a:t>
            </a:r>
            <a:r>
              <a:rPr lang="ru-RU" sz="1800" smtClean="0"/>
              <a:t>Большинство экономистов под </a:t>
            </a:r>
            <a:r>
              <a:rPr lang="ru-RU" sz="1800" b="1" i="1" u="sng" smtClean="0">
                <a:solidFill>
                  <a:srgbClr val="6600FF"/>
                </a:solidFill>
              </a:rPr>
              <a:t>лизингом</a:t>
            </a:r>
            <a:r>
              <a:rPr lang="ru-RU" sz="1800" u="sng" smtClean="0">
                <a:solidFill>
                  <a:srgbClr val="6600FF"/>
                </a:solidFill>
              </a:rPr>
              <a:t> </a:t>
            </a:r>
            <a:r>
              <a:rPr lang="ru-RU" sz="1800" smtClean="0"/>
              <a:t>понимают </a:t>
            </a:r>
            <a:r>
              <a:rPr lang="ru-RU" sz="1800" b="1" i="1" smtClean="0">
                <a:solidFill>
                  <a:srgbClr val="008000"/>
                </a:solidFill>
              </a:rPr>
              <a:t>аренду машин, оборудования и сооружений производственного назначения</a:t>
            </a:r>
            <a:r>
              <a:rPr lang="ru-RU" sz="1800" smtClean="0"/>
              <a:t>.</a:t>
            </a:r>
            <a:br>
              <a:rPr lang="ru-RU" sz="1800" smtClean="0"/>
            </a:br>
            <a:r>
              <a:rPr lang="ru-RU" sz="1800" smtClean="0"/>
              <a:t> </a:t>
            </a:r>
            <a:br>
              <a:rPr lang="ru-RU" sz="1800" smtClean="0"/>
            </a:br>
            <a:r>
              <a:rPr lang="ru-RU" sz="1800" smtClean="0"/>
              <a:t>    -</a:t>
            </a:r>
            <a:r>
              <a:rPr lang="ru-RU" sz="1800" b="1" smtClean="0">
                <a:solidFill>
                  <a:srgbClr val="6600FF"/>
                </a:solidFill>
              </a:rPr>
              <a:t>Лизинговая деятельность</a:t>
            </a:r>
            <a:r>
              <a:rPr lang="ru-RU" sz="1800" smtClean="0"/>
              <a:t> включает </a:t>
            </a:r>
            <a:r>
              <a:rPr lang="ru-RU" sz="1800" smtClean="0">
                <a:solidFill>
                  <a:srgbClr val="FF0000"/>
                </a:solidFill>
              </a:rPr>
              <a:t>операции связанные с приобретением в собственность объекта лизинга и передачей его субъекту хозяйствования</a:t>
            </a:r>
            <a:r>
              <a:rPr lang="ru-RU" sz="1800" smtClean="0"/>
              <a:t> во временное пользование для предпринимательских целей на срок и за плату либо с правом последующего выкупа, либо без такого права. </a:t>
            </a:r>
            <a:br>
              <a:rPr lang="ru-RU" sz="1800" smtClean="0"/>
            </a:br>
            <a:r>
              <a:rPr lang="ru-RU" sz="1800" smtClean="0"/>
              <a:t> </a:t>
            </a:r>
            <a:br>
              <a:rPr lang="ru-RU" sz="1800" smtClean="0"/>
            </a:br>
            <a:r>
              <a:rPr lang="ru-RU" sz="1800" smtClean="0"/>
              <a:t>   -</a:t>
            </a:r>
            <a:r>
              <a:rPr lang="ru-RU" sz="1800" smtClean="0">
                <a:solidFill>
                  <a:srgbClr val="6600FF"/>
                </a:solidFill>
              </a:rPr>
              <a:t>Объектами лизинга</a:t>
            </a:r>
            <a:r>
              <a:rPr lang="ru-RU" sz="1800" smtClean="0"/>
              <a:t> могут выступать любые </a:t>
            </a:r>
            <a:r>
              <a:rPr lang="ru-RU" sz="1800" b="1" i="1" smtClean="0">
                <a:solidFill>
                  <a:srgbClr val="008000"/>
                </a:solidFill>
              </a:rPr>
              <a:t>непотребляемые вещи</a:t>
            </a:r>
            <a:r>
              <a:rPr lang="ru-RU" sz="1800" smtClean="0"/>
              <a:t>, которые используются в процессе предпринимательской деятельности.</a:t>
            </a:r>
            <a:br>
              <a:rPr lang="ru-RU" sz="1800" smtClean="0"/>
            </a:br>
            <a:r>
              <a:rPr lang="ru-RU" sz="1800" smtClean="0"/>
              <a:t>    </a:t>
            </a:r>
            <a:br>
              <a:rPr lang="ru-RU" sz="1800" smtClean="0"/>
            </a:br>
            <a:r>
              <a:rPr lang="ru-RU" sz="1800" smtClean="0"/>
              <a:t>   -При проведении лизинговой деятельности в ней участвуют три субъекта: </a:t>
            </a:r>
            <a:br>
              <a:rPr lang="ru-RU" sz="1800" smtClean="0"/>
            </a:br>
            <a:r>
              <a:rPr lang="ru-RU" sz="1800" b="1" i="1" smtClean="0">
                <a:solidFill>
                  <a:srgbClr val="FF0000"/>
                </a:solidFill>
              </a:rPr>
              <a:t>лизинго-датель</a:t>
            </a:r>
            <a:r>
              <a:rPr lang="ru-RU" sz="1800" smtClean="0"/>
              <a:t> – это </a:t>
            </a:r>
            <a:r>
              <a:rPr lang="ru-RU" sz="1800" i="1" smtClean="0">
                <a:solidFill>
                  <a:srgbClr val="FF0000"/>
                </a:solidFill>
              </a:rPr>
              <a:t>юридическое лицо</a:t>
            </a:r>
            <a:r>
              <a:rPr lang="ru-RU" sz="1800" smtClean="0"/>
              <a:t>, </a:t>
            </a:r>
            <a:r>
              <a:rPr lang="ru-RU" sz="1800" smtClean="0">
                <a:solidFill>
                  <a:srgbClr val="6600FF"/>
                </a:solidFill>
              </a:rPr>
              <a:t>приобретающее лизинговое имущество для</a:t>
            </a:r>
            <a:r>
              <a:rPr lang="ru-RU" sz="1800" smtClean="0"/>
              <a:t> последующей </a:t>
            </a:r>
            <a:r>
              <a:rPr lang="ru-RU" sz="1800" b="1" i="1" smtClean="0">
                <a:solidFill>
                  <a:srgbClr val="008000"/>
                </a:solidFill>
              </a:rPr>
              <a:t>передачи его в аренду</a:t>
            </a:r>
            <a:r>
              <a:rPr lang="ru-RU" sz="1800" smtClean="0"/>
              <a:t>; </a:t>
            </a:r>
            <a:br>
              <a:rPr lang="ru-RU" sz="1800" smtClean="0"/>
            </a:br>
            <a:r>
              <a:rPr lang="ru-RU" sz="1800" b="1" i="1" smtClean="0">
                <a:solidFill>
                  <a:srgbClr val="FF0000"/>
                </a:solidFill>
              </a:rPr>
              <a:t>лизинго-получатель </a:t>
            </a:r>
            <a:r>
              <a:rPr lang="ru-RU" sz="1800" b="1" smtClean="0"/>
              <a:t>- </a:t>
            </a:r>
            <a:r>
              <a:rPr lang="ru-RU" sz="1800" i="1" smtClean="0">
                <a:solidFill>
                  <a:srgbClr val="008000"/>
                </a:solidFill>
              </a:rPr>
              <a:t>субъект хозяйствования</a:t>
            </a:r>
            <a:r>
              <a:rPr lang="ru-RU" sz="1800" smtClean="0"/>
              <a:t>, который временно </a:t>
            </a:r>
            <a:r>
              <a:rPr lang="ru-RU" sz="1800" b="1" i="1" smtClean="0">
                <a:solidFill>
                  <a:srgbClr val="008000"/>
                </a:solidFill>
              </a:rPr>
              <a:t>владеет и пользуется</a:t>
            </a:r>
            <a:r>
              <a:rPr lang="ru-RU" sz="1800" smtClean="0"/>
              <a:t> </a:t>
            </a:r>
            <a:r>
              <a:rPr lang="ru-RU" sz="1800" smtClean="0">
                <a:solidFill>
                  <a:srgbClr val="6600FF"/>
                </a:solidFill>
              </a:rPr>
              <a:t>объектом лизинга</a:t>
            </a:r>
            <a:r>
              <a:rPr lang="ru-RU" sz="1800" smtClean="0"/>
              <a:t> на определенных условиях; </a:t>
            </a:r>
            <a:br>
              <a:rPr lang="ru-RU" sz="1800" smtClean="0"/>
            </a:br>
            <a:r>
              <a:rPr lang="ru-RU" sz="1800" b="1" i="1" smtClean="0">
                <a:solidFill>
                  <a:srgbClr val="FF0000"/>
                </a:solidFill>
              </a:rPr>
              <a:t>поставщик</a:t>
            </a:r>
            <a:r>
              <a:rPr lang="ru-RU" sz="1800" smtClean="0"/>
              <a:t> – </a:t>
            </a:r>
            <a:r>
              <a:rPr lang="ru-RU" sz="1800" i="1" smtClean="0">
                <a:solidFill>
                  <a:srgbClr val="6600FF"/>
                </a:solidFill>
              </a:rPr>
              <a:t>продавец</a:t>
            </a:r>
            <a:r>
              <a:rPr lang="ru-RU" sz="1800" smtClean="0">
                <a:solidFill>
                  <a:srgbClr val="6600FF"/>
                </a:solidFill>
              </a:rPr>
              <a:t> предмета лизинга</a:t>
            </a:r>
            <a:r>
              <a:rPr lang="ru-RU" sz="1800" smtClean="0"/>
              <a:t>.</a:t>
            </a:r>
            <a:br>
              <a:rPr lang="ru-RU" sz="1800" smtClean="0"/>
            </a:br>
            <a:endParaRPr lang="ru-RU" sz="1800" smtClean="0"/>
          </a:p>
        </p:txBody>
      </p:sp>
      <p:sp>
        <p:nvSpPr>
          <p:cNvPr id="48131" name="Rectangle 5"/>
          <p:cNvSpPr>
            <a:spLocks noChangeArrowheads="1"/>
          </p:cNvSpPr>
          <p:nvPr/>
        </p:nvSpPr>
        <p:spPr bwMode="auto">
          <a:xfrm>
            <a:off x="7380288" y="5949950"/>
            <a:ext cx="93821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ru-RU">
                <a:hlinkClick r:id="rId2" action="ppaction://hlinkfile"/>
              </a:rPr>
              <a:t>ссылка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4"/>
          <p:cNvSpPr>
            <a:spLocks noGrp="1" noChangeArrowheads="1"/>
          </p:cNvSpPr>
          <p:nvPr>
            <p:ph type="title"/>
          </p:nvPr>
        </p:nvSpPr>
        <p:spPr>
          <a:xfrm>
            <a:off x="395288" y="404813"/>
            <a:ext cx="8229600" cy="1371600"/>
          </a:xfrm>
        </p:spPr>
        <p:txBody>
          <a:bodyPr/>
          <a:lstStyle/>
          <a:p>
            <a:pPr eaLnBrk="1" hangingPunct="1"/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2400" b="1" dirty="0" smtClean="0"/>
              <a:t>Формы кредитования</a:t>
            </a:r>
            <a:r>
              <a:rPr lang="ru-RU" sz="1800" b="1" dirty="0" smtClean="0"/>
              <a:t>. Факторинг</a:t>
            </a:r>
            <a:r>
              <a:rPr lang="ru-RU" sz="1800" dirty="0" smtClean="0"/>
              <a:t> </a:t>
            </a:r>
            <a:br>
              <a:rPr lang="ru-RU" sz="1800" dirty="0" smtClean="0"/>
            </a:br>
            <a:r>
              <a:rPr lang="ru-RU" sz="1800" dirty="0" smtClean="0"/>
              <a:t>    -</a:t>
            </a:r>
            <a:r>
              <a:rPr lang="ru-RU" sz="1700" dirty="0" smtClean="0"/>
              <a:t>Операция </a:t>
            </a:r>
            <a:r>
              <a:rPr lang="ru-RU" sz="1700" dirty="0" smtClean="0">
                <a:solidFill>
                  <a:srgbClr val="FF0000"/>
                </a:solidFill>
              </a:rPr>
              <a:t>факторинга</a:t>
            </a:r>
            <a:r>
              <a:rPr lang="ru-RU" sz="1700" dirty="0" smtClean="0"/>
              <a:t> представляет собой </a:t>
            </a:r>
            <a:r>
              <a:rPr lang="ru-RU" sz="1700" b="1" i="1" dirty="0" smtClean="0">
                <a:solidFill>
                  <a:srgbClr val="008000"/>
                </a:solidFill>
              </a:rPr>
              <a:t>покупку организацией денежных требований</a:t>
            </a:r>
            <a:r>
              <a:rPr lang="ru-RU" sz="1700" dirty="0" smtClean="0"/>
              <a:t> поставщика к покупателю и их инкассацию за определенное вознаграждение. </a:t>
            </a:r>
            <a:br>
              <a:rPr lang="ru-RU" sz="1700" dirty="0" smtClean="0"/>
            </a:br>
            <a:r>
              <a:rPr lang="ru-RU" sz="1700" dirty="0" smtClean="0"/>
              <a:t>    </a:t>
            </a:r>
            <a:br>
              <a:rPr lang="ru-RU" sz="1700" dirty="0" smtClean="0"/>
            </a:br>
            <a:r>
              <a:rPr lang="ru-RU" sz="1700" dirty="0" smtClean="0"/>
              <a:t>   - Т.е. это </a:t>
            </a:r>
            <a:r>
              <a:rPr lang="ru-RU" sz="1700" dirty="0" smtClean="0">
                <a:solidFill>
                  <a:srgbClr val="6600FF"/>
                </a:solidFill>
              </a:rPr>
              <a:t>способ кредитования поставщика с условием возврата кредита в форме правопреемства или уступки права требования к покупателю. </a:t>
            </a:r>
            <a:br>
              <a:rPr lang="ru-RU" sz="1700" dirty="0" smtClean="0">
                <a:solidFill>
                  <a:srgbClr val="6600FF"/>
                </a:solidFill>
              </a:rPr>
            </a:br>
            <a:r>
              <a:rPr lang="ru-RU" sz="1700" dirty="0" smtClean="0"/>
              <a:t>    </a:t>
            </a:r>
            <a:br>
              <a:rPr lang="ru-RU" sz="1700" dirty="0" smtClean="0"/>
            </a:br>
            <a:r>
              <a:rPr lang="ru-RU" sz="1700" dirty="0" smtClean="0"/>
              <a:t>    -Существуют следующие </a:t>
            </a:r>
            <a:r>
              <a:rPr lang="ru-RU" sz="1700" b="1" dirty="0" smtClean="0">
                <a:solidFill>
                  <a:srgbClr val="008000"/>
                </a:solidFill>
              </a:rPr>
              <a:t>виды</a:t>
            </a:r>
            <a:r>
              <a:rPr lang="ru-RU" sz="1700" b="1" dirty="0" smtClean="0">
                <a:solidFill>
                  <a:srgbClr val="FF0000"/>
                </a:solidFill>
              </a:rPr>
              <a:t> </a:t>
            </a:r>
            <a:r>
              <a:rPr lang="ru-RU" sz="1700" b="1" dirty="0" err="1" smtClean="0">
                <a:solidFill>
                  <a:srgbClr val="FF0000"/>
                </a:solidFill>
              </a:rPr>
              <a:t>факторинговых</a:t>
            </a:r>
            <a:r>
              <a:rPr lang="ru-RU" sz="1700" b="1" dirty="0" smtClean="0">
                <a:solidFill>
                  <a:srgbClr val="FF0000"/>
                </a:solidFill>
              </a:rPr>
              <a:t> операций</a:t>
            </a:r>
            <a:r>
              <a:rPr lang="ru-RU" sz="1700" b="1" dirty="0" smtClean="0"/>
              <a:t>:</a:t>
            </a:r>
            <a:r>
              <a:rPr lang="ru-RU" sz="1700" dirty="0" smtClean="0"/>
              <a:t/>
            </a:r>
            <a:br>
              <a:rPr lang="ru-RU" sz="1700" dirty="0" smtClean="0"/>
            </a:br>
            <a:r>
              <a:rPr lang="ru-RU" sz="1700" dirty="0" smtClean="0"/>
              <a:t/>
            </a:r>
            <a:br>
              <a:rPr lang="ru-RU" sz="1700" dirty="0" smtClean="0"/>
            </a:br>
            <a:r>
              <a:rPr lang="ru-RU" sz="1700" dirty="0" smtClean="0"/>
              <a:t>- Покупка счетов со скидкой и с уплатой фактору;</a:t>
            </a:r>
            <a:br>
              <a:rPr lang="ru-RU" sz="1700" dirty="0" smtClean="0"/>
            </a:br>
            <a:r>
              <a:rPr lang="ru-RU" sz="1700" dirty="0" smtClean="0"/>
              <a:t>- Принятие фактором на себя всех операций по учету продаж компаниям с</a:t>
            </a:r>
            <a:br>
              <a:rPr lang="ru-RU" sz="1700" dirty="0" smtClean="0"/>
            </a:br>
            <a:r>
              <a:rPr lang="ru-RU" sz="1700" dirty="0" smtClean="0"/>
              <a:t>ведением всех счетов ее дебиторов и инкассацией долга;</a:t>
            </a:r>
            <a:br>
              <a:rPr lang="ru-RU" sz="1700" dirty="0" smtClean="0"/>
            </a:br>
            <a:r>
              <a:rPr lang="ru-RU" sz="1700" dirty="0" smtClean="0"/>
              <a:t>- Предоставление гарантии полной оплаты товара даже в том случае, если</a:t>
            </a:r>
            <a:br>
              <a:rPr lang="ru-RU" sz="1700" dirty="0" smtClean="0"/>
            </a:br>
            <a:r>
              <a:rPr lang="ru-RU" sz="1700" dirty="0" smtClean="0"/>
              <a:t>покупатель просрочит или вообще не выплатит долг.</a:t>
            </a:r>
            <a:br>
              <a:rPr lang="ru-RU" sz="1700" dirty="0" smtClean="0"/>
            </a:br>
            <a:r>
              <a:rPr lang="ru-RU" sz="1700" dirty="0" smtClean="0"/>
              <a:t>- Факторинг дает поставщику следующие преимущества:</a:t>
            </a:r>
            <a:br>
              <a:rPr lang="ru-RU" sz="1700" dirty="0" smtClean="0"/>
            </a:br>
            <a:r>
              <a:rPr lang="ru-RU" sz="1700" dirty="0" smtClean="0"/>
              <a:t>- Досрочную реализацию долговых требований;</a:t>
            </a:r>
            <a:br>
              <a:rPr lang="ru-RU" sz="1700" dirty="0" smtClean="0"/>
            </a:br>
            <a:r>
              <a:rPr lang="ru-RU" sz="1700" dirty="0" smtClean="0"/>
              <a:t>- Освобождение от риска неплатежей;</a:t>
            </a:r>
            <a:br>
              <a:rPr lang="ru-RU" sz="1700" dirty="0" smtClean="0"/>
            </a:br>
            <a:r>
              <a:rPr lang="ru-RU" sz="1700" dirty="0" smtClean="0"/>
              <a:t>- Упрощение структуры баланса;</a:t>
            </a:r>
            <a:br>
              <a:rPr lang="ru-RU" sz="1700" dirty="0" smtClean="0"/>
            </a:br>
            <a:r>
              <a:rPr lang="ru-RU" sz="1700" dirty="0" smtClean="0"/>
              <a:t>- Экономию на административных и бухгалтерских расходах.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1800" b="1" i="1" smtClean="0">
                <a:solidFill>
                  <a:srgbClr val="FF0000"/>
                </a:solidFill>
              </a:rPr>
              <a:t/>
            </a:r>
            <a:br>
              <a:rPr lang="ru-RU" sz="1800" b="1" i="1" smtClean="0">
                <a:solidFill>
                  <a:srgbClr val="FF0000"/>
                </a:solidFill>
              </a:rPr>
            </a:br>
            <a:r>
              <a:rPr lang="ru-RU" sz="1800" b="1" i="1" smtClean="0">
                <a:solidFill>
                  <a:srgbClr val="FF0000"/>
                </a:solidFill>
              </a:rPr>
              <a:t/>
            </a:r>
            <a:br>
              <a:rPr lang="ru-RU" sz="1800" b="1" i="1" smtClean="0">
                <a:solidFill>
                  <a:srgbClr val="FF0000"/>
                </a:solidFill>
              </a:rPr>
            </a:br>
            <a:r>
              <a:rPr lang="ru-RU" sz="1800" b="1" i="1" smtClean="0">
                <a:solidFill>
                  <a:srgbClr val="FF0000"/>
                </a:solidFill>
              </a:rPr>
              <a:t/>
            </a:r>
            <a:br>
              <a:rPr lang="ru-RU" sz="1800" b="1" i="1" smtClean="0">
                <a:solidFill>
                  <a:srgbClr val="FF0000"/>
                </a:solidFill>
              </a:rPr>
            </a:br>
            <a:r>
              <a:rPr lang="ru-RU" sz="1800" b="1" i="1" smtClean="0">
                <a:solidFill>
                  <a:srgbClr val="FF0000"/>
                </a:solidFill>
              </a:rPr>
              <a:t/>
            </a:r>
            <a:br>
              <a:rPr lang="ru-RU" sz="1800" b="1" i="1" smtClean="0">
                <a:solidFill>
                  <a:srgbClr val="FF0000"/>
                </a:solidFill>
              </a:rPr>
            </a:br>
            <a:r>
              <a:rPr lang="ru-RU" sz="1800" b="1" i="1" smtClean="0">
                <a:solidFill>
                  <a:srgbClr val="FF0000"/>
                </a:solidFill>
              </a:rPr>
              <a:t/>
            </a:r>
            <a:br>
              <a:rPr lang="ru-RU" sz="1800" b="1" i="1" smtClean="0">
                <a:solidFill>
                  <a:srgbClr val="FF0000"/>
                </a:solidFill>
              </a:rPr>
            </a:br>
            <a:r>
              <a:rPr lang="ru-RU" sz="1800" b="1" i="1" smtClean="0">
                <a:solidFill>
                  <a:srgbClr val="FF0000"/>
                </a:solidFill>
              </a:rPr>
              <a:t/>
            </a:r>
            <a:br>
              <a:rPr lang="ru-RU" sz="1800" b="1" i="1" smtClean="0">
                <a:solidFill>
                  <a:srgbClr val="FF0000"/>
                </a:solidFill>
              </a:rPr>
            </a:br>
            <a:r>
              <a:rPr lang="ru-RU" sz="1800" b="1" i="1" smtClean="0">
                <a:solidFill>
                  <a:srgbClr val="FF0000"/>
                </a:solidFill>
              </a:rPr>
              <a:t/>
            </a:r>
            <a:br>
              <a:rPr lang="ru-RU" sz="1800" b="1" i="1" smtClean="0">
                <a:solidFill>
                  <a:srgbClr val="FF0000"/>
                </a:solidFill>
              </a:rPr>
            </a:br>
            <a:r>
              <a:rPr lang="ru-RU" sz="1800" b="1" i="1" smtClean="0">
                <a:solidFill>
                  <a:srgbClr val="FF0000"/>
                </a:solidFill>
              </a:rPr>
              <a:t/>
            </a:r>
            <a:br>
              <a:rPr lang="ru-RU" sz="1800" b="1" i="1" smtClean="0">
                <a:solidFill>
                  <a:srgbClr val="FF0000"/>
                </a:solidFill>
              </a:rPr>
            </a:br>
            <a:r>
              <a:rPr lang="ru-RU" sz="1800" b="1" i="1" smtClean="0">
                <a:solidFill>
                  <a:srgbClr val="FF0000"/>
                </a:solidFill>
              </a:rPr>
              <a:t/>
            </a:r>
            <a:br>
              <a:rPr lang="ru-RU" sz="1800" b="1" i="1" smtClean="0">
                <a:solidFill>
                  <a:srgbClr val="FF0000"/>
                </a:solidFill>
              </a:rPr>
            </a:br>
            <a:r>
              <a:rPr lang="ru-RU" sz="1800" b="1" i="1" smtClean="0">
                <a:solidFill>
                  <a:srgbClr val="FF0000"/>
                </a:solidFill>
              </a:rPr>
              <a:t/>
            </a:r>
            <a:br>
              <a:rPr lang="ru-RU" sz="1800" b="1" i="1" smtClean="0">
                <a:solidFill>
                  <a:srgbClr val="FF0000"/>
                </a:solidFill>
              </a:rPr>
            </a:br>
            <a:r>
              <a:rPr lang="ru-RU" sz="2400" b="1" smtClean="0"/>
              <a:t>Форфейтинг</a:t>
            </a:r>
            <a:br>
              <a:rPr lang="ru-RU" sz="2400" b="1" smtClean="0"/>
            </a:br>
            <a:r>
              <a:rPr lang="ru-RU" sz="2400" b="1" smtClean="0"/>
              <a:t>  </a:t>
            </a:r>
            <a:br>
              <a:rPr lang="ru-RU" sz="2400" b="1" smtClean="0"/>
            </a:br>
            <a:r>
              <a:rPr lang="ru-RU" sz="2400" b="1" smtClean="0"/>
              <a:t>  </a:t>
            </a:r>
            <a:r>
              <a:rPr lang="ru-RU" sz="1800" b="1" i="1" smtClean="0">
                <a:solidFill>
                  <a:srgbClr val="FF0000"/>
                </a:solidFill>
              </a:rPr>
              <a:t>Форфейтинг</a:t>
            </a:r>
            <a:r>
              <a:rPr lang="ru-RU" sz="1800" smtClean="0"/>
              <a:t> – это специфическая </a:t>
            </a:r>
            <a:r>
              <a:rPr lang="ru-RU" sz="1800" b="1" i="1" smtClean="0">
                <a:solidFill>
                  <a:srgbClr val="008000"/>
                </a:solidFill>
              </a:rPr>
              <a:t>форма кредитования</a:t>
            </a:r>
            <a:r>
              <a:rPr lang="ru-RU" sz="1800" smtClean="0"/>
              <a:t> экспортеров </a:t>
            </a:r>
            <a:r>
              <a:rPr lang="ru-RU" sz="1800" smtClean="0">
                <a:solidFill>
                  <a:srgbClr val="008000"/>
                </a:solidFill>
              </a:rPr>
              <a:t>путем </a:t>
            </a:r>
            <a:r>
              <a:rPr lang="ru-RU" sz="1800" b="1" i="1" smtClean="0">
                <a:solidFill>
                  <a:srgbClr val="008000"/>
                </a:solidFill>
              </a:rPr>
              <a:t>покупки</a:t>
            </a:r>
            <a:r>
              <a:rPr lang="ru-RU" sz="1800" smtClean="0">
                <a:solidFill>
                  <a:srgbClr val="008000"/>
                </a:solidFill>
              </a:rPr>
              <a:t> </a:t>
            </a:r>
            <a:r>
              <a:rPr lang="ru-RU" sz="1800" smtClean="0"/>
              <a:t>у них коммерческих </a:t>
            </a:r>
            <a:r>
              <a:rPr lang="ru-RU" sz="1800" smtClean="0">
                <a:solidFill>
                  <a:srgbClr val="FF0000"/>
                </a:solidFill>
              </a:rPr>
              <a:t>векселей акцептованных импортером</a:t>
            </a:r>
            <a:r>
              <a:rPr lang="ru-RU" sz="1800" smtClean="0"/>
              <a:t> (или иных долговых требований по внешнеторговым сделкам) </a:t>
            </a:r>
            <a:r>
              <a:rPr lang="ru-RU" sz="1800" smtClean="0">
                <a:solidFill>
                  <a:srgbClr val="FF0000"/>
                </a:solidFill>
              </a:rPr>
              <a:t>без</a:t>
            </a:r>
            <a:r>
              <a:rPr lang="ru-RU" sz="1800" smtClean="0"/>
              <a:t> </a:t>
            </a:r>
            <a:r>
              <a:rPr lang="ru-RU" sz="1800" smtClean="0">
                <a:solidFill>
                  <a:srgbClr val="FF0000"/>
                </a:solidFill>
              </a:rPr>
              <a:t>права регрессивного требования</a:t>
            </a:r>
            <a:r>
              <a:rPr lang="ru-RU" sz="1800" smtClean="0"/>
              <a:t> к продавцу в случае неуплаты по векселю.</a:t>
            </a:r>
            <a:br>
              <a:rPr lang="ru-RU" sz="1800" smtClean="0"/>
            </a:br>
            <a:r>
              <a:rPr lang="ru-RU" sz="1800" smtClean="0"/>
              <a:t>   </a:t>
            </a:r>
            <a:br>
              <a:rPr lang="ru-RU" sz="1800" smtClean="0"/>
            </a:br>
            <a:r>
              <a:rPr lang="ru-RU" sz="1800" smtClean="0"/>
              <a:t>   -Форфейтирование применяется главным образом как </a:t>
            </a:r>
            <a:r>
              <a:rPr lang="ru-RU" sz="1800" smtClean="0">
                <a:solidFill>
                  <a:srgbClr val="008000"/>
                </a:solidFill>
              </a:rPr>
              <a:t>способ </a:t>
            </a:r>
            <a:r>
              <a:rPr lang="ru-RU" sz="1800" b="1" i="1" smtClean="0">
                <a:solidFill>
                  <a:srgbClr val="008000"/>
                </a:solidFill>
              </a:rPr>
              <a:t>рефинансирования </a:t>
            </a:r>
            <a:r>
              <a:rPr lang="ru-RU" sz="1800" smtClean="0"/>
              <a:t>коммерческого кредита во внешнеэкономическом обороте, оно является формой </a:t>
            </a:r>
            <a:r>
              <a:rPr lang="ru-RU" sz="1800" b="1" i="1" smtClean="0">
                <a:solidFill>
                  <a:srgbClr val="FF0000"/>
                </a:solidFill>
              </a:rPr>
              <a:t>трансформации коммерческого кредита в банковский</a:t>
            </a:r>
            <a:r>
              <a:rPr lang="ru-RU" sz="1800" smtClean="0"/>
              <a:t>. </a:t>
            </a:r>
            <a:br>
              <a:rPr lang="ru-RU" sz="1800" smtClean="0"/>
            </a:br>
            <a:r>
              <a:rPr lang="ru-RU" sz="1800" smtClean="0"/>
              <a:t>   </a:t>
            </a:r>
            <a:br>
              <a:rPr lang="ru-RU" sz="1800" smtClean="0"/>
            </a:br>
            <a:r>
              <a:rPr lang="ru-RU" sz="1800" smtClean="0"/>
              <a:t>   -</a:t>
            </a:r>
            <a:r>
              <a:rPr lang="ru-RU" sz="1800" b="1" smtClean="0">
                <a:solidFill>
                  <a:srgbClr val="FF0000"/>
                </a:solidFill>
              </a:rPr>
              <a:t>Продавцом </a:t>
            </a:r>
            <a:r>
              <a:rPr lang="ru-RU" sz="1800" smtClean="0"/>
              <a:t>выступает </a:t>
            </a:r>
            <a:r>
              <a:rPr lang="ru-RU" sz="1800" b="1" i="1" smtClean="0">
                <a:solidFill>
                  <a:srgbClr val="008000"/>
                </a:solidFill>
              </a:rPr>
              <a:t>экспортер</a:t>
            </a:r>
            <a:r>
              <a:rPr lang="ru-RU" sz="1800" smtClean="0"/>
              <a:t>, покупателем или </a:t>
            </a:r>
            <a:r>
              <a:rPr lang="ru-RU" sz="1800" smtClean="0">
                <a:solidFill>
                  <a:srgbClr val="008000"/>
                </a:solidFill>
              </a:rPr>
              <a:t>форфейтером</a:t>
            </a:r>
            <a:r>
              <a:rPr lang="ru-RU" sz="1800" smtClean="0"/>
              <a:t> – </a:t>
            </a:r>
            <a:r>
              <a:rPr lang="ru-RU" sz="1800" b="1" smtClean="0">
                <a:solidFill>
                  <a:srgbClr val="FF0000"/>
                </a:solidFill>
              </a:rPr>
              <a:t>банк</a:t>
            </a:r>
            <a:r>
              <a:rPr lang="ru-RU" sz="1800" smtClean="0"/>
              <a:t> или специализованная компания. </a:t>
            </a:r>
          </a:p>
        </p:txBody>
      </p:sp>
      <p:sp>
        <p:nvSpPr>
          <p:cNvPr id="50179" name="Rectangle 5"/>
          <p:cNvSpPr>
            <a:spLocks noChangeArrowheads="1"/>
          </p:cNvSpPr>
          <p:nvPr/>
        </p:nvSpPr>
        <p:spPr bwMode="auto">
          <a:xfrm>
            <a:off x="7740650" y="6092825"/>
            <a:ext cx="10017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ru-RU">
                <a:hlinkClick r:id="rId2" action="ppaction://hlinkfile"/>
              </a:rPr>
              <a:t>ссылка</a:t>
            </a:r>
            <a:r>
              <a:rPr lang="ru-RU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1600" smtClean="0"/>
              <a:t/>
            </a:r>
            <a:br>
              <a:rPr lang="ru-RU" sz="1600" smtClean="0"/>
            </a:br>
            <a:r>
              <a:rPr lang="ru-RU" sz="1600" smtClean="0"/>
              <a:t/>
            </a:r>
            <a:br>
              <a:rPr lang="ru-RU" sz="1600" smtClean="0"/>
            </a:br>
            <a:r>
              <a:rPr lang="ru-RU" sz="1600" smtClean="0"/>
              <a:t/>
            </a:r>
            <a:br>
              <a:rPr lang="ru-RU" sz="1600" smtClean="0"/>
            </a:br>
            <a:r>
              <a:rPr lang="ru-RU" sz="1600" smtClean="0"/>
              <a:t/>
            </a:r>
            <a:br>
              <a:rPr lang="ru-RU" sz="1600" smtClean="0"/>
            </a:br>
            <a:r>
              <a:rPr lang="ru-RU" sz="1600" smtClean="0"/>
              <a:t/>
            </a:r>
            <a:br>
              <a:rPr lang="ru-RU" sz="1600" smtClean="0"/>
            </a:br>
            <a:r>
              <a:rPr lang="ru-RU" sz="1600" smtClean="0"/>
              <a:t/>
            </a:r>
            <a:br>
              <a:rPr lang="ru-RU" sz="1600" smtClean="0"/>
            </a:br>
            <a:r>
              <a:rPr lang="ru-RU" sz="1600" smtClean="0"/>
              <a:t/>
            </a:r>
            <a:br>
              <a:rPr lang="ru-RU" sz="1600" smtClean="0"/>
            </a:br>
            <a:r>
              <a:rPr lang="ru-RU" sz="1600" smtClean="0"/>
              <a:t/>
            </a:r>
            <a:br>
              <a:rPr lang="ru-RU" sz="1600" smtClean="0"/>
            </a:br>
            <a:r>
              <a:rPr lang="ru-RU" sz="1600" smtClean="0"/>
              <a:t/>
            </a:r>
            <a:br>
              <a:rPr lang="ru-RU" sz="1600" smtClean="0"/>
            </a:br>
            <a:r>
              <a:rPr lang="ru-RU" sz="1600" smtClean="0"/>
              <a:t/>
            </a:r>
            <a:br>
              <a:rPr lang="ru-RU" sz="1600" smtClean="0"/>
            </a:br>
            <a:r>
              <a:rPr lang="ru-RU" sz="1600" smtClean="0"/>
              <a:t/>
            </a:r>
            <a:br>
              <a:rPr lang="ru-RU" sz="1600" smtClean="0"/>
            </a:br>
            <a:r>
              <a:rPr lang="ru-RU" sz="1600" smtClean="0"/>
              <a:t/>
            </a:r>
            <a:br>
              <a:rPr lang="ru-RU" sz="1600" smtClean="0"/>
            </a:br>
            <a:r>
              <a:rPr lang="ru-RU" sz="1600" smtClean="0"/>
              <a:t/>
            </a:r>
            <a:br>
              <a:rPr lang="ru-RU" sz="1600" smtClean="0"/>
            </a:br>
            <a:r>
              <a:rPr lang="ru-RU" sz="1600" smtClean="0"/>
              <a:t/>
            </a:r>
            <a:br>
              <a:rPr lang="ru-RU" sz="1600" smtClean="0"/>
            </a:br>
            <a:r>
              <a:rPr lang="ru-RU" sz="1600" smtClean="0"/>
              <a:t/>
            </a:r>
            <a:br>
              <a:rPr lang="ru-RU" sz="1600" smtClean="0"/>
            </a:br>
            <a:r>
              <a:rPr lang="ru-RU" sz="1600" smtClean="0"/>
              <a:t/>
            </a:r>
            <a:br>
              <a:rPr lang="ru-RU" sz="1600" smtClean="0"/>
            </a:br>
            <a:r>
              <a:rPr lang="ru-RU" sz="1600" smtClean="0"/>
              <a:t/>
            </a:r>
            <a:br>
              <a:rPr lang="ru-RU" sz="1600" smtClean="0"/>
            </a:br>
            <a:r>
              <a:rPr lang="ru-RU" sz="2400" b="1" smtClean="0"/>
              <a:t>Трастовые операции</a:t>
            </a:r>
            <a:r>
              <a:rPr lang="ru-RU" sz="1600" smtClean="0"/>
              <a:t>    </a:t>
            </a:r>
            <a:r>
              <a:rPr lang="ru-RU" sz="2000" i="1" u="sng" smtClean="0">
                <a:solidFill>
                  <a:srgbClr val="6600FF"/>
                </a:solidFill>
              </a:rPr>
              <a:t/>
            </a:r>
            <a:br>
              <a:rPr lang="ru-RU" sz="2000" i="1" u="sng" smtClean="0">
                <a:solidFill>
                  <a:srgbClr val="6600FF"/>
                </a:solidFill>
              </a:rPr>
            </a:br>
            <a:r>
              <a:rPr lang="ru-RU" sz="2000" i="1" u="sng" smtClean="0">
                <a:solidFill>
                  <a:srgbClr val="6600FF"/>
                </a:solidFill>
              </a:rPr>
              <a:t>    </a:t>
            </a:r>
            <a:r>
              <a:rPr lang="ru-RU" sz="2000" b="1" i="1" u="sng" smtClean="0">
                <a:solidFill>
                  <a:srgbClr val="6600FF"/>
                </a:solidFill>
              </a:rPr>
              <a:t>Трастовые операции</a:t>
            </a:r>
            <a:r>
              <a:rPr lang="ru-RU" sz="2000" smtClean="0"/>
              <a:t> – это </a:t>
            </a:r>
            <a:r>
              <a:rPr lang="ru-RU" sz="2000" i="1" smtClean="0">
                <a:solidFill>
                  <a:srgbClr val="008000"/>
                </a:solidFill>
              </a:rPr>
              <a:t>операции банков</a:t>
            </a:r>
            <a:r>
              <a:rPr lang="ru-RU" sz="2000" smtClean="0">
                <a:solidFill>
                  <a:srgbClr val="008000"/>
                </a:solidFill>
              </a:rPr>
              <a:t> по</a:t>
            </a:r>
            <a:r>
              <a:rPr lang="ru-RU" sz="2000" smtClean="0"/>
              <a:t> </a:t>
            </a:r>
            <a:r>
              <a:rPr lang="ru-RU" sz="2000" b="1" i="1" smtClean="0">
                <a:solidFill>
                  <a:srgbClr val="008000"/>
                </a:solidFill>
              </a:rPr>
              <a:t>управлению средствами </a:t>
            </a:r>
            <a:r>
              <a:rPr lang="ru-RU" sz="2000" smtClean="0"/>
              <a:t>(имуществом, ценными бумагами, деньгами) и </a:t>
            </a:r>
            <a:r>
              <a:rPr lang="ru-RU" sz="2000" smtClean="0">
                <a:solidFill>
                  <a:srgbClr val="008000"/>
                </a:solidFill>
              </a:rPr>
              <a:t>выполнение иных услуг по поручению и в интересах клиентов.</a:t>
            </a:r>
            <a:r>
              <a:rPr lang="ru-RU" sz="2000" smtClean="0"/>
              <a:t> </a:t>
            </a:r>
            <a:br>
              <a:rPr lang="ru-RU" sz="2000" smtClean="0"/>
            </a:br>
            <a:r>
              <a:rPr lang="ru-RU" sz="2000" smtClean="0"/>
              <a:t>   </a:t>
            </a:r>
            <a:r>
              <a:rPr lang="ru-RU" sz="2000" b="1" i="1" smtClean="0">
                <a:solidFill>
                  <a:srgbClr val="FF0000"/>
                </a:solidFill>
              </a:rPr>
              <a:t>Трастом</a:t>
            </a:r>
            <a:r>
              <a:rPr lang="ru-RU" sz="2000" smtClean="0"/>
              <a:t> - </a:t>
            </a:r>
            <a:r>
              <a:rPr lang="ru-RU" sz="2000" b="1" i="1" smtClean="0">
                <a:solidFill>
                  <a:srgbClr val="008000"/>
                </a:solidFill>
              </a:rPr>
              <a:t>доверительные отношения</a:t>
            </a:r>
            <a:r>
              <a:rPr lang="ru-RU" sz="2000" smtClean="0"/>
              <a:t> между сторонами,</a:t>
            </a:r>
            <a:br>
              <a:rPr lang="ru-RU" sz="2000" smtClean="0"/>
            </a:br>
            <a:r>
              <a:rPr lang="ru-RU" sz="2000" smtClean="0"/>
              <a:t>одна из которых принимает на себя </a:t>
            </a:r>
            <a:r>
              <a:rPr lang="ru-RU" sz="2000" b="1" i="1" smtClean="0">
                <a:solidFill>
                  <a:srgbClr val="FF0000"/>
                </a:solidFill>
              </a:rPr>
              <a:t>ответственность</a:t>
            </a:r>
            <a:r>
              <a:rPr lang="ru-RU" sz="2000" smtClean="0"/>
              <a:t> за распоряжение собственностью доверителя в пользу доверителя.</a:t>
            </a:r>
            <a:br>
              <a:rPr lang="ru-RU" sz="2000" smtClean="0"/>
            </a:br>
            <a:r>
              <a:rPr lang="ru-RU" sz="2000" smtClean="0"/>
              <a:t>  В трастовых операциях действуют три субъекта: </a:t>
            </a:r>
            <a:br>
              <a:rPr lang="ru-RU" sz="2000" smtClean="0"/>
            </a:br>
            <a:r>
              <a:rPr lang="ru-RU" sz="2000" smtClean="0"/>
              <a:t>  -</a:t>
            </a:r>
            <a:r>
              <a:rPr lang="ru-RU" sz="2000" b="1" smtClean="0">
                <a:solidFill>
                  <a:srgbClr val="6600FF"/>
                </a:solidFill>
              </a:rPr>
              <a:t>доверитель</a:t>
            </a:r>
            <a:r>
              <a:rPr lang="ru-RU" sz="2000" smtClean="0"/>
              <a:t> – юридическое или физическое лицо,</a:t>
            </a:r>
            <a:br>
              <a:rPr lang="ru-RU" sz="2000" smtClean="0"/>
            </a:br>
            <a:r>
              <a:rPr lang="ru-RU" sz="2000" b="1" i="1" smtClean="0">
                <a:solidFill>
                  <a:srgbClr val="008000"/>
                </a:solidFill>
              </a:rPr>
              <a:t>доверяющее имущество в управление</a:t>
            </a:r>
            <a:r>
              <a:rPr lang="ru-RU" sz="2000" smtClean="0"/>
              <a:t>;</a:t>
            </a:r>
            <a:r>
              <a:rPr lang="ru-RU" sz="2000" smtClean="0">
                <a:solidFill>
                  <a:srgbClr val="6600FF"/>
                </a:solidFill>
              </a:rPr>
              <a:t/>
            </a:r>
            <a:br>
              <a:rPr lang="ru-RU" sz="2000" smtClean="0">
                <a:solidFill>
                  <a:srgbClr val="6600FF"/>
                </a:solidFill>
              </a:rPr>
            </a:br>
            <a:r>
              <a:rPr lang="ru-RU" sz="2000" smtClean="0">
                <a:solidFill>
                  <a:srgbClr val="6600FF"/>
                </a:solidFill>
              </a:rPr>
              <a:t>  -</a:t>
            </a:r>
            <a:r>
              <a:rPr lang="ru-RU" sz="2000" b="1" smtClean="0">
                <a:solidFill>
                  <a:srgbClr val="6600FF"/>
                </a:solidFill>
              </a:rPr>
              <a:t>доверительное лицо</a:t>
            </a:r>
            <a:r>
              <a:rPr lang="ru-RU" sz="2000" smtClean="0"/>
              <a:t> – </a:t>
            </a:r>
            <a:r>
              <a:rPr lang="ru-RU" sz="2000" b="1" i="1" smtClean="0">
                <a:solidFill>
                  <a:srgbClr val="008000"/>
                </a:solidFill>
              </a:rPr>
              <a:t>банк или специальная трастовая компания</a:t>
            </a:r>
            <a:r>
              <a:rPr lang="ru-RU" sz="2000" smtClean="0"/>
              <a:t>, которой </a:t>
            </a:r>
            <a:r>
              <a:rPr lang="ru-RU" sz="2000" b="1" i="1" smtClean="0">
                <a:solidFill>
                  <a:srgbClr val="008000"/>
                </a:solidFill>
              </a:rPr>
              <a:t>доверяется управление</a:t>
            </a:r>
            <a:r>
              <a:rPr lang="ru-RU" sz="2000" b="1" i="1" smtClean="0"/>
              <a:t> </a:t>
            </a:r>
            <a:r>
              <a:rPr lang="ru-RU" sz="2000" smtClean="0"/>
              <a:t>имуществом; </a:t>
            </a:r>
            <a:br>
              <a:rPr lang="ru-RU" sz="2000" smtClean="0"/>
            </a:br>
            <a:r>
              <a:rPr lang="ru-RU" sz="2000" smtClean="0"/>
              <a:t>  -</a:t>
            </a:r>
            <a:r>
              <a:rPr lang="ru-RU" sz="2000" b="1" smtClean="0">
                <a:solidFill>
                  <a:srgbClr val="6600FF"/>
                </a:solidFill>
              </a:rPr>
              <a:t>выгодоприобретатель</a:t>
            </a:r>
            <a:r>
              <a:rPr lang="ru-RU" sz="2000" smtClean="0"/>
              <a:t> – </a:t>
            </a:r>
            <a:r>
              <a:rPr lang="ru-RU" sz="2000" i="1" smtClean="0">
                <a:solidFill>
                  <a:srgbClr val="008000"/>
                </a:solidFill>
              </a:rPr>
              <a:t>лицо</a:t>
            </a:r>
            <a:r>
              <a:rPr lang="ru-RU" sz="2000" smtClean="0">
                <a:solidFill>
                  <a:srgbClr val="008000"/>
                </a:solidFill>
              </a:rPr>
              <a:t>, в пользу которого </a:t>
            </a:r>
            <a:r>
              <a:rPr lang="ru-RU" sz="2000" b="1" i="1" smtClean="0">
                <a:solidFill>
                  <a:srgbClr val="008000"/>
                </a:solidFill>
              </a:rPr>
              <a:t>создан траст и начисляются доходы на него</a:t>
            </a:r>
            <a:r>
              <a:rPr lang="ru-RU" sz="2000" smtClean="0"/>
              <a:t>. </a:t>
            </a:r>
            <a:br>
              <a:rPr lang="ru-RU" sz="2000" smtClean="0"/>
            </a:br>
            <a:endParaRPr lang="ru-RU" sz="2000" smtClean="0"/>
          </a:p>
        </p:txBody>
      </p:sp>
      <p:sp>
        <p:nvSpPr>
          <p:cNvPr id="51203" name="Rectangle 5"/>
          <p:cNvSpPr>
            <a:spLocks noChangeArrowheads="1"/>
          </p:cNvSpPr>
          <p:nvPr/>
        </p:nvSpPr>
        <p:spPr bwMode="auto">
          <a:xfrm>
            <a:off x="7885113" y="6237288"/>
            <a:ext cx="93821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ru-RU">
                <a:hlinkClick r:id="rId2" action="ppaction://hlinkfile"/>
              </a:rPr>
              <a:t>ссылка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1200" smtClean="0"/>
              <a:t/>
            </a:r>
            <a:br>
              <a:rPr lang="ru-RU" sz="1200" smtClean="0"/>
            </a:br>
            <a:r>
              <a:rPr lang="ru-RU" sz="1200" smtClean="0"/>
              <a:t/>
            </a:r>
            <a:br>
              <a:rPr lang="ru-RU" sz="1200" smtClean="0"/>
            </a:br>
            <a:r>
              <a:rPr lang="ru-RU" sz="1200" smtClean="0"/>
              <a:t/>
            </a:r>
            <a:br>
              <a:rPr lang="ru-RU" sz="1200" smtClean="0"/>
            </a:br>
            <a:r>
              <a:rPr lang="ru-RU" sz="1200" smtClean="0"/>
              <a:t/>
            </a:r>
            <a:br>
              <a:rPr lang="ru-RU" sz="1200" smtClean="0"/>
            </a:br>
            <a:r>
              <a:rPr lang="ru-RU" sz="1200" smtClean="0"/>
              <a:t/>
            </a:r>
            <a:br>
              <a:rPr lang="ru-RU" sz="1200" smtClean="0"/>
            </a:br>
            <a:r>
              <a:rPr lang="ru-RU" sz="1200" smtClean="0"/>
              <a:t/>
            </a:r>
            <a:br>
              <a:rPr lang="ru-RU" sz="1200" smtClean="0"/>
            </a:br>
            <a:r>
              <a:rPr lang="ru-RU" sz="1200" smtClean="0"/>
              <a:t/>
            </a:r>
            <a:br>
              <a:rPr lang="ru-RU" sz="1200" smtClean="0"/>
            </a:br>
            <a:r>
              <a:rPr lang="ru-RU" sz="1200" smtClean="0"/>
              <a:t/>
            </a:r>
            <a:br>
              <a:rPr lang="ru-RU" sz="1200" smtClean="0"/>
            </a:br>
            <a:r>
              <a:rPr lang="ru-RU" sz="1200" smtClean="0"/>
              <a:t/>
            </a:r>
            <a:br>
              <a:rPr lang="ru-RU" sz="1200" smtClean="0"/>
            </a:br>
            <a:r>
              <a:rPr lang="ru-RU" sz="1200" smtClean="0"/>
              <a:t/>
            </a:r>
            <a:br>
              <a:rPr lang="ru-RU" sz="1200" smtClean="0"/>
            </a:br>
            <a:r>
              <a:rPr lang="ru-RU" sz="1200" smtClean="0"/>
              <a:t/>
            </a:r>
            <a:br>
              <a:rPr lang="ru-RU" sz="1200" smtClean="0"/>
            </a:br>
            <a:r>
              <a:rPr lang="ru-RU" sz="1200" smtClean="0"/>
              <a:t/>
            </a:r>
            <a:br>
              <a:rPr lang="ru-RU" sz="1200" smtClean="0"/>
            </a:br>
            <a:r>
              <a:rPr lang="ru-RU" sz="1200" smtClean="0"/>
              <a:t/>
            </a:r>
            <a:br>
              <a:rPr lang="ru-RU" sz="1200" smtClean="0"/>
            </a:br>
            <a:r>
              <a:rPr lang="ru-RU" sz="1200" smtClean="0"/>
              <a:t/>
            </a:r>
            <a:br>
              <a:rPr lang="ru-RU" sz="1200" smtClean="0"/>
            </a:br>
            <a:r>
              <a:rPr lang="ru-RU" sz="1200" smtClean="0"/>
              <a:t/>
            </a:r>
            <a:br>
              <a:rPr lang="ru-RU" sz="1200" smtClean="0"/>
            </a:br>
            <a:r>
              <a:rPr lang="ru-RU" sz="1200" smtClean="0"/>
              <a:t/>
            </a:r>
            <a:br>
              <a:rPr lang="ru-RU" sz="1200" smtClean="0"/>
            </a:br>
            <a:r>
              <a:rPr lang="ru-RU" sz="1200" smtClean="0"/>
              <a:t/>
            </a:r>
            <a:br>
              <a:rPr lang="ru-RU" sz="1200" smtClean="0"/>
            </a:br>
            <a:r>
              <a:rPr lang="ru-RU" sz="1200" smtClean="0"/>
              <a:t/>
            </a:r>
            <a:br>
              <a:rPr lang="ru-RU" sz="1200" smtClean="0"/>
            </a:br>
            <a:r>
              <a:rPr lang="ru-RU" sz="1200" smtClean="0"/>
              <a:t/>
            </a:r>
            <a:br>
              <a:rPr lang="ru-RU" sz="1200" smtClean="0"/>
            </a:br>
            <a:r>
              <a:rPr lang="ru-RU" sz="1200" smtClean="0"/>
              <a:t/>
            </a:r>
            <a:br>
              <a:rPr lang="ru-RU" sz="1200" smtClean="0"/>
            </a:br>
            <a:r>
              <a:rPr lang="ru-RU" sz="1200" smtClean="0"/>
              <a:t/>
            </a:r>
            <a:br>
              <a:rPr lang="ru-RU" sz="1200" smtClean="0"/>
            </a:br>
            <a:r>
              <a:rPr lang="ru-RU" sz="1200" smtClean="0"/>
              <a:t/>
            </a:r>
            <a:br>
              <a:rPr lang="ru-RU" sz="1200" smtClean="0"/>
            </a:br>
            <a:r>
              <a:rPr lang="ru-RU" sz="2400" b="1" smtClean="0"/>
              <a:t>Лизинг</a:t>
            </a:r>
            <a:br>
              <a:rPr lang="ru-RU" sz="2400" b="1" smtClean="0"/>
            </a:br>
            <a:r>
              <a:rPr lang="ru-RU" sz="1800" smtClean="0"/>
              <a:t>Лизинг:</a:t>
            </a:r>
            <a:br>
              <a:rPr lang="ru-RU" sz="1800" smtClean="0"/>
            </a:br>
            <a:r>
              <a:rPr lang="ru-RU" sz="1800" smtClean="0"/>
              <a:t>-</a:t>
            </a:r>
            <a:r>
              <a:rPr lang="ru-RU" sz="2000" b="1" u="sng" smtClean="0">
                <a:solidFill>
                  <a:srgbClr val="6600FF"/>
                </a:solidFill>
              </a:rPr>
              <a:t>внутренний </a:t>
            </a:r>
            <a:br>
              <a:rPr lang="ru-RU" sz="2000" b="1" u="sng" smtClean="0">
                <a:solidFill>
                  <a:srgbClr val="6600FF"/>
                </a:solidFill>
              </a:rPr>
            </a:br>
            <a:r>
              <a:rPr lang="ru-RU" sz="2000" b="1" u="sng" smtClean="0">
                <a:solidFill>
                  <a:srgbClr val="6600FF"/>
                </a:solidFill>
              </a:rPr>
              <a:t>-международный лизинг</a:t>
            </a:r>
            <a:br>
              <a:rPr lang="ru-RU" sz="2000" b="1" u="sng" smtClean="0">
                <a:solidFill>
                  <a:srgbClr val="6600FF"/>
                </a:solidFill>
              </a:rPr>
            </a:br>
            <a:r>
              <a:rPr lang="ru-RU" sz="2000" b="1" u="sng" smtClean="0">
                <a:solidFill>
                  <a:srgbClr val="6600FF"/>
                </a:solidFill>
              </a:rPr>
              <a:t>  </a:t>
            </a:r>
            <a:r>
              <a:rPr lang="ru-RU" sz="1600" smtClean="0"/>
              <a:t>При внутреннем лизинге </a:t>
            </a:r>
            <a:r>
              <a:rPr lang="ru-RU" sz="1600" b="1" i="1" smtClean="0">
                <a:solidFill>
                  <a:srgbClr val="008000"/>
                </a:solidFill>
              </a:rPr>
              <a:t>лизингодатель, лизингополучатель и продавец-резиденты РФ</a:t>
            </a:r>
            <a:r>
              <a:rPr lang="ru-RU" sz="1600" smtClean="0">
                <a:solidFill>
                  <a:srgbClr val="008000"/>
                </a:solidFill>
              </a:rPr>
              <a:t>.</a:t>
            </a:r>
            <a:br>
              <a:rPr lang="ru-RU" sz="1600" smtClean="0">
                <a:solidFill>
                  <a:srgbClr val="008000"/>
                </a:solidFill>
              </a:rPr>
            </a:br>
            <a:r>
              <a:rPr lang="ru-RU" sz="1600" smtClean="0"/>
              <a:t>   При международном лизингодатель или лизингополучатель являются </a:t>
            </a:r>
            <a:r>
              <a:rPr lang="ru-RU" sz="1600" b="1" i="1" smtClean="0">
                <a:solidFill>
                  <a:srgbClr val="008000"/>
                </a:solidFill>
              </a:rPr>
              <a:t>нерезидентами РФ</a:t>
            </a:r>
            <a:r>
              <a:rPr lang="ru-RU" sz="1600" smtClean="0"/>
              <a:t>.</a:t>
            </a:r>
            <a:br>
              <a:rPr lang="ru-RU" sz="1600" smtClean="0"/>
            </a:br>
            <a:r>
              <a:rPr lang="ru-RU" sz="1600" smtClean="0"/>
              <a:t>   На практике обычно выделяют следующие виды лизинга:</a:t>
            </a:r>
            <a:r>
              <a:rPr lang="ru-RU" sz="1600" b="1" i="1" smtClean="0"/>
              <a:t/>
            </a:r>
            <a:br>
              <a:rPr lang="ru-RU" sz="1600" b="1" i="1" smtClean="0"/>
            </a:br>
            <a:r>
              <a:rPr lang="ru-RU" sz="1900" b="1" i="1" u="sng" smtClean="0">
                <a:solidFill>
                  <a:srgbClr val="6600FF"/>
                </a:solidFill>
              </a:rPr>
              <a:t>финансовый-лизингодатель</a:t>
            </a:r>
            <a:r>
              <a:rPr lang="ru-RU" sz="2000" u="sng" smtClean="0">
                <a:solidFill>
                  <a:srgbClr val="6600FF"/>
                </a:solidFill>
              </a:rPr>
              <a:t> </a:t>
            </a:r>
            <a:r>
              <a:rPr lang="ru-RU" sz="1600" smtClean="0"/>
              <a:t>обязуется </a:t>
            </a:r>
            <a:r>
              <a:rPr lang="ru-RU" sz="1600" b="1" i="1" smtClean="0">
                <a:solidFill>
                  <a:srgbClr val="FF0000"/>
                </a:solidFill>
              </a:rPr>
              <a:t>приобрести</a:t>
            </a:r>
            <a:r>
              <a:rPr lang="ru-RU" sz="1600" smtClean="0"/>
              <a:t> в собственность указанное лизингополучателем </a:t>
            </a:r>
            <a:r>
              <a:rPr lang="ru-RU" sz="1600" smtClean="0">
                <a:solidFill>
                  <a:srgbClr val="008000"/>
                </a:solidFill>
              </a:rPr>
              <a:t>имущество</a:t>
            </a:r>
            <a:r>
              <a:rPr lang="ru-RU" sz="1600" smtClean="0"/>
              <a:t> у определенного продавца и </a:t>
            </a:r>
            <a:r>
              <a:rPr lang="ru-RU" sz="1600" b="1" i="1" smtClean="0">
                <a:solidFill>
                  <a:srgbClr val="FF0000"/>
                </a:solidFill>
              </a:rPr>
              <a:t>предать</a:t>
            </a:r>
            <a:r>
              <a:rPr lang="ru-RU" sz="1600" i="1" smtClean="0">
                <a:solidFill>
                  <a:srgbClr val="FF0000"/>
                </a:solidFill>
              </a:rPr>
              <a:t> </a:t>
            </a:r>
            <a:r>
              <a:rPr lang="ru-RU" sz="1600" smtClean="0"/>
              <a:t>ему это имущество за определенную </a:t>
            </a:r>
            <a:r>
              <a:rPr lang="ru-RU" sz="1600" smtClean="0">
                <a:solidFill>
                  <a:srgbClr val="008000"/>
                </a:solidFill>
              </a:rPr>
              <a:t>плату на определенный срок и на определенных условиях во </a:t>
            </a:r>
            <a:r>
              <a:rPr lang="ru-RU" sz="1600" b="1" i="1" smtClean="0">
                <a:solidFill>
                  <a:srgbClr val="FF0000"/>
                </a:solidFill>
              </a:rPr>
              <a:t>временное владение и пользование</a:t>
            </a:r>
            <a:r>
              <a:rPr lang="ru-RU" sz="1600" b="1" i="1" smtClean="0"/>
              <a:t>.</a:t>
            </a:r>
            <a:r>
              <a:rPr lang="ru-RU" sz="1600" smtClean="0"/>
              <a:t> </a:t>
            </a:r>
            <a:r>
              <a:rPr lang="ru-RU" sz="1900" b="1" u="sng" smtClean="0">
                <a:solidFill>
                  <a:srgbClr val="6600FF"/>
                </a:solidFill>
              </a:rPr>
              <a:t/>
            </a:r>
            <a:br>
              <a:rPr lang="ru-RU" sz="1900" b="1" u="sng" smtClean="0">
                <a:solidFill>
                  <a:srgbClr val="6600FF"/>
                </a:solidFill>
              </a:rPr>
            </a:br>
            <a:r>
              <a:rPr lang="ru-RU" sz="1900" b="1" u="sng" smtClean="0">
                <a:solidFill>
                  <a:srgbClr val="6600FF"/>
                </a:solidFill>
              </a:rPr>
              <a:t> </a:t>
            </a:r>
            <a:r>
              <a:rPr lang="ru-RU" sz="1900" b="1" i="1" u="sng" smtClean="0">
                <a:solidFill>
                  <a:srgbClr val="6600FF"/>
                </a:solidFill>
              </a:rPr>
              <a:t>возвратный</a:t>
            </a:r>
            <a:r>
              <a:rPr lang="ru-RU" sz="1600" b="1" i="1" smtClean="0">
                <a:solidFill>
                  <a:srgbClr val="FF0000"/>
                </a:solidFill>
              </a:rPr>
              <a:t> </a:t>
            </a:r>
            <a:r>
              <a:rPr lang="ru-RU" sz="1600" smtClean="0"/>
              <a:t>- </a:t>
            </a:r>
            <a:r>
              <a:rPr lang="ru-RU" sz="1600" i="1" smtClean="0">
                <a:solidFill>
                  <a:srgbClr val="008000"/>
                </a:solidFill>
              </a:rPr>
              <a:t>разновидность финансового</a:t>
            </a:r>
            <a:r>
              <a:rPr lang="ru-RU" sz="1600" smtClean="0">
                <a:solidFill>
                  <a:srgbClr val="008000"/>
                </a:solidFill>
              </a:rPr>
              <a:t>, продавец предмета лизинга становится одновременно </a:t>
            </a:r>
            <a:r>
              <a:rPr lang="ru-RU" sz="1600" b="1" i="1" smtClean="0">
                <a:solidFill>
                  <a:srgbClr val="FF0000"/>
                </a:solidFill>
              </a:rPr>
              <a:t>лизингополучателем</a:t>
            </a:r>
            <a:r>
              <a:rPr lang="ru-RU" sz="1600" smtClean="0">
                <a:solidFill>
                  <a:srgbClr val="FF0000"/>
                </a:solidFill>
              </a:rPr>
              <a:t>;</a:t>
            </a:r>
            <a:r>
              <a:rPr lang="ru-RU" sz="1600" b="1" i="1" smtClean="0">
                <a:solidFill>
                  <a:srgbClr val="FF0000"/>
                </a:solidFill>
              </a:rPr>
              <a:t/>
            </a:r>
            <a:br>
              <a:rPr lang="ru-RU" sz="1600" b="1" i="1" smtClean="0">
                <a:solidFill>
                  <a:srgbClr val="FF0000"/>
                </a:solidFill>
              </a:rPr>
            </a:br>
            <a:r>
              <a:rPr lang="ru-RU" sz="1900" b="1" i="1" u="sng" smtClean="0">
                <a:solidFill>
                  <a:srgbClr val="6600FF"/>
                </a:solidFill>
              </a:rPr>
              <a:t>оперативный-лизингодатель</a:t>
            </a:r>
            <a:r>
              <a:rPr lang="ru-RU" sz="1900" u="sng" smtClean="0">
                <a:solidFill>
                  <a:srgbClr val="6600FF"/>
                </a:solidFill>
              </a:rPr>
              <a:t> </a:t>
            </a:r>
            <a:r>
              <a:rPr lang="ru-RU" sz="1600" smtClean="0"/>
              <a:t>на свой </a:t>
            </a:r>
            <a:r>
              <a:rPr lang="ru-RU" sz="1600" b="1" i="1" smtClean="0">
                <a:solidFill>
                  <a:srgbClr val="FF0000"/>
                </a:solidFill>
              </a:rPr>
              <a:t>страх и риск</a:t>
            </a:r>
            <a:r>
              <a:rPr lang="ru-RU" sz="1600" smtClean="0"/>
              <a:t> закупает за определенную плату, на определенный срок и на определенных условиях во временное владение и пользование. В этом случае предмет лизинга может быть неоднократно передан в лизинг в течение полного срока его амортизации.</a:t>
            </a:r>
            <a:br>
              <a:rPr lang="ru-RU" sz="1600" smtClean="0"/>
            </a:br>
            <a:endParaRPr lang="ru-RU" sz="1600" smtClean="0"/>
          </a:p>
        </p:txBody>
      </p:sp>
      <p:sp>
        <p:nvSpPr>
          <p:cNvPr id="60419" name="Rectangle 5"/>
          <p:cNvSpPr>
            <a:spLocks noChangeArrowheads="1"/>
          </p:cNvSpPr>
          <p:nvPr/>
        </p:nvSpPr>
        <p:spPr bwMode="auto">
          <a:xfrm>
            <a:off x="7451725" y="6165850"/>
            <a:ext cx="10017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ru-RU">
                <a:hlinkClick r:id="rId2" action="ppaction://hlinkfile"/>
              </a:rPr>
              <a:t> ссылка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1600" smtClean="0"/>
              <a:t/>
            </a:r>
            <a:br>
              <a:rPr lang="ru-RU" sz="1600" smtClean="0"/>
            </a:br>
            <a:r>
              <a:rPr lang="ru-RU" sz="1600" smtClean="0"/>
              <a:t/>
            </a:r>
            <a:br>
              <a:rPr lang="ru-RU" sz="1600" smtClean="0"/>
            </a:br>
            <a:r>
              <a:rPr lang="ru-RU" sz="1600" smtClean="0"/>
              <a:t/>
            </a:r>
            <a:br>
              <a:rPr lang="ru-RU" sz="1600" smtClean="0"/>
            </a:br>
            <a:r>
              <a:rPr lang="ru-RU" sz="1600" smtClean="0"/>
              <a:t/>
            </a:r>
            <a:br>
              <a:rPr lang="ru-RU" sz="1600" smtClean="0"/>
            </a:br>
            <a:r>
              <a:rPr lang="ru-RU" sz="1600" smtClean="0"/>
              <a:t/>
            </a:r>
            <a:br>
              <a:rPr lang="ru-RU" sz="1600" smtClean="0"/>
            </a:br>
            <a:r>
              <a:rPr lang="ru-RU" sz="1600" smtClean="0"/>
              <a:t/>
            </a:r>
            <a:br>
              <a:rPr lang="ru-RU" sz="1600" smtClean="0"/>
            </a:br>
            <a:r>
              <a:rPr lang="ru-RU" sz="1600" smtClean="0"/>
              <a:t/>
            </a:r>
            <a:br>
              <a:rPr lang="ru-RU" sz="1600" smtClean="0"/>
            </a:br>
            <a:r>
              <a:rPr lang="ru-RU" sz="1600" smtClean="0"/>
              <a:t/>
            </a:r>
            <a:br>
              <a:rPr lang="ru-RU" sz="1600" smtClean="0"/>
            </a:br>
            <a:r>
              <a:rPr lang="ru-RU" sz="1600" smtClean="0"/>
              <a:t/>
            </a:r>
            <a:br>
              <a:rPr lang="ru-RU" sz="1600" smtClean="0"/>
            </a:br>
            <a:r>
              <a:rPr lang="ru-RU" sz="1600" smtClean="0"/>
              <a:t/>
            </a:r>
            <a:br>
              <a:rPr lang="ru-RU" sz="1600" smtClean="0"/>
            </a:br>
            <a:r>
              <a:rPr lang="ru-RU" sz="1600" smtClean="0"/>
              <a:t/>
            </a:r>
            <a:br>
              <a:rPr lang="ru-RU" sz="1600" smtClean="0"/>
            </a:br>
            <a:r>
              <a:rPr lang="ru-RU" sz="1600" smtClean="0"/>
              <a:t/>
            </a:r>
            <a:br>
              <a:rPr lang="ru-RU" sz="1600" smtClean="0"/>
            </a:br>
            <a:r>
              <a:rPr lang="ru-RU" sz="1600" smtClean="0"/>
              <a:t/>
            </a:r>
            <a:br>
              <a:rPr lang="ru-RU" sz="1600" smtClean="0"/>
            </a:br>
            <a:r>
              <a:rPr lang="ru-RU" sz="1600" smtClean="0"/>
              <a:t/>
            </a:r>
            <a:br>
              <a:rPr lang="ru-RU" sz="1600" smtClean="0"/>
            </a:br>
            <a:r>
              <a:rPr lang="ru-RU" sz="1600" smtClean="0"/>
              <a:t/>
            </a:r>
            <a:br>
              <a:rPr lang="ru-RU" sz="1600" smtClean="0"/>
            </a:br>
            <a:r>
              <a:rPr lang="ru-RU" sz="1600" smtClean="0"/>
              <a:t/>
            </a:r>
            <a:br>
              <a:rPr lang="ru-RU" sz="1600" smtClean="0"/>
            </a:br>
            <a:r>
              <a:rPr lang="ru-RU" sz="1600" smtClean="0"/>
              <a:t/>
            </a:r>
            <a:br>
              <a:rPr lang="ru-RU" sz="1600" smtClean="0"/>
            </a:br>
            <a:r>
              <a:rPr lang="ru-RU" sz="2400" b="1" smtClean="0"/>
              <a:t>Факторинговое обслуживание</a:t>
            </a:r>
            <a:br>
              <a:rPr lang="ru-RU" sz="2400" b="1" smtClean="0"/>
            </a:br>
            <a:r>
              <a:rPr lang="ru-RU" sz="2400" b="1" smtClean="0"/>
              <a:t/>
            </a:r>
            <a:br>
              <a:rPr lang="ru-RU" sz="2400" b="1" smtClean="0"/>
            </a:br>
            <a:r>
              <a:rPr lang="ru-RU" sz="2400" b="1" smtClean="0"/>
              <a:t>   </a:t>
            </a:r>
            <a:r>
              <a:rPr lang="ru-RU" sz="1800" smtClean="0"/>
              <a:t>Факторинговое обслуживание наиболее </a:t>
            </a:r>
            <a:r>
              <a:rPr lang="ru-RU" sz="1800" b="1" i="1" smtClean="0">
                <a:solidFill>
                  <a:srgbClr val="FF0000"/>
                </a:solidFill>
              </a:rPr>
              <a:t>эффективно для малых и средних предприятий.</a:t>
            </a:r>
            <a:br>
              <a:rPr lang="ru-RU" sz="1800" b="1" i="1" smtClean="0">
                <a:solidFill>
                  <a:srgbClr val="FF0000"/>
                </a:solidFill>
              </a:rPr>
            </a:br>
            <a:r>
              <a:rPr lang="ru-RU" sz="1800" b="1" i="1" smtClean="0">
                <a:solidFill>
                  <a:srgbClr val="FF0000"/>
                </a:solidFill>
              </a:rPr>
              <a:t>   </a:t>
            </a:r>
            <a:r>
              <a:rPr lang="ru-RU" sz="1800" smtClean="0"/>
              <a:t>На практике схема факторинга включает следующие </a:t>
            </a:r>
            <a:r>
              <a:rPr lang="ru-RU" sz="1800" b="1" i="1" smtClean="0">
                <a:solidFill>
                  <a:srgbClr val="008000"/>
                </a:solidFill>
              </a:rPr>
              <a:t>этапы</a:t>
            </a:r>
            <a:r>
              <a:rPr lang="ru-RU" sz="1800" smtClean="0">
                <a:solidFill>
                  <a:srgbClr val="008000"/>
                </a:solidFill>
              </a:rPr>
              <a:t>:</a:t>
            </a:r>
            <a:br>
              <a:rPr lang="ru-RU" sz="1800" smtClean="0">
                <a:solidFill>
                  <a:srgbClr val="008000"/>
                </a:solidFill>
              </a:rPr>
            </a:br>
            <a:r>
              <a:rPr lang="ru-RU" sz="1800" smtClean="0"/>
              <a:t>- продавец продукции обращается в банк и заключает соответствующий договор;</a:t>
            </a:r>
            <a:br>
              <a:rPr lang="ru-RU" sz="1800" smtClean="0"/>
            </a:br>
            <a:r>
              <a:rPr lang="ru-RU" sz="1800" smtClean="0"/>
              <a:t>- банк изучает покупателя и устанавливает продавцу лимит финансирования;</a:t>
            </a:r>
            <a:br>
              <a:rPr lang="ru-RU" sz="1800" smtClean="0"/>
            </a:br>
            <a:r>
              <a:rPr lang="ru-RU" sz="1800" smtClean="0"/>
              <a:t>- продавец заключает договор с покупателем своей продукции с отсрочкой платежа и отгружает товар;</a:t>
            </a:r>
            <a:br>
              <a:rPr lang="ru-RU" sz="1800" smtClean="0"/>
            </a:br>
            <a:r>
              <a:rPr lang="ru-RU" sz="1800" smtClean="0"/>
              <a:t>- продавец передает в банк документы, подтверждающие отгрузку товара (накладные, счета-фактуры и др.);</a:t>
            </a:r>
            <a:br>
              <a:rPr lang="ru-RU" sz="1800" smtClean="0"/>
            </a:br>
            <a:r>
              <a:rPr lang="ru-RU" sz="1800" smtClean="0"/>
              <a:t>- банк переводит на счет продавца деньги за поставленный товар (обычно до 90% суммы поставки);</a:t>
            </a:r>
            <a:br>
              <a:rPr lang="ru-RU" sz="1800" smtClean="0"/>
            </a:br>
            <a:r>
              <a:rPr lang="ru-RU" sz="1800" smtClean="0">
                <a:solidFill>
                  <a:srgbClr val="6600FF"/>
                </a:solidFill>
              </a:rPr>
              <a:t>При поступлении денег от покупателя переводится оставшаяся сумма(за вычетом вознаграждения банку)продавцу.</a:t>
            </a:r>
            <a:br>
              <a:rPr lang="ru-RU" sz="1800" smtClean="0">
                <a:solidFill>
                  <a:srgbClr val="6600FF"/>
                </a:solidFill>
              </a:rPr>
            </a:br>
            <a:endParaRPr lang="ru-RU" sz="1800" smtClean="0">
              <a:solidFill>
                <a:srgbClr val="6600FF"/>
              </a:solidFill>
            </a:endParaRPr>
          </a:p>
        </p:txBody>
      </p:sp>
      <p:sp>
        <p:nvSpPr>
          <p:cNvPr id="61443" name="Rectangle 5"/>
          <p:cNvSpPr>
            <a:spLocks noChangeArrowheads="1"/>
          </p:cNvSpPr>
          <p:nvPr/>
        </p:nvSpPr>
        <p:spPr bwMode="auto">
          <a:xfrm>
            <a:off x="7740650" y="6092825"/>
            <a:ext cx="10017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ru-RU">
                <a:hlinkClick r:id="rId2" action="ppaction://hlinkfile"/>
              </a:rPr>
              <a:t>ссылка</a:t>
            </a:r>
            <a:r>
              <a:rPr lang="ru-RU">
                <a:hlinkClick r:id="rId3" action="ppaction://hlinkfile"/>
              </a:rPr>
              <a:t> 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1400" smtClean="0"/>
              <a:t> </a:t>
            </a:r>
            <a:br>
              <a:rPr lang="ru-RU" sz="1400" smtClean="0"/>
            </a:br>
            <a:r>
              <a:rPr lang="ru-RU" sz="1400" smtClean="0"/>
              <a:t/>
            </a:r>
            <a:br>
              <a:rPr lang="ru-RU" sz="1400" smtClean="0"/>
            </a:br>
            <a:r>
              <a:rPr lang="ru-RU" sz="1400" smtClean="0"/>
              <a:t/>
            </a:r>
            <a:br>
              <a:rPr lang="ru-RU" sz="1400" smtClean="0"/>
            </a:br>
            <a:r>
              <a:rPr lang="ru-RU" sz="1400" smtClean="0"/>
              <a:t/>
            </a:r>
            <a:br>
              <a:rPr lang="ru-RU" sz="1400" smtClean="0"/>
            </a:br>
            <a:r>
              <a:rPr lang="ru-RU" sz="1400" smtClean="0"/>
              <a:t/>
            </a:r>
            <a:br>
              <a:rPr lang="ru-RU" sz="1400" smtClean="0"/>
            </a:br>
            <a:r>
              <a:rPr lang="ru-RU" sz="1400" smtClean="0"/>
              <a:t/>
            </a:r>
            <a:br>
              <a:rPr lang="ru-RU" sz="1400" smtClean="0"/>
            </a:br>
            <a:r>
              <a:rPr lang="ru-RU" sz="1400" smtClean="0"/>
              <a:t/>
            </a:r>
            <a:br>
              <a:rPr lang="ru-RU" sz="1400" smtClean="0"/>
            </a:br>
            <a:r>
              <a:rPr lang="ru-RU" sz="1400" smtClean="0"/>
              <a:t/>
            </a:r>
            <a:br>
              <a:rPr lang="ru-RU" sz="1400" smtClean="0"/>
            </a:br>
            <a:r>
              <a:rPr lang="ru-RU" sz="1400" smtClean="0"/>
              <a:t/>
            </a:r>
            <a:br>
              <a:rPr lang="ru-RU" sz="1400" smtClean="0"/>
            </a:br>
            <a:r>
              <a:rPr lang="ru-RU" sz="1400" smtClean="0"/>
              <a:t/>
            </a:r>
            <a:br>
              <a:rPr lang="ru-RU" sz="1400" smtClean="0"/>
            </a:br>
            <a:r>
              <a:rPr lang="ru-RU" sz="1400" smtClean="0"/>
              <a:t/>
            </a:r>
            <a:br>
              <a:rPr lang="ru-RU" sz="1400" smtClean="0"/>
            </a:br>
            <a:r>
              <a:rPr lang="ru-RU" sz="1400" smtClean="0"/>
              <a:t/>
            </a:r>
            <a:br>
              <a:rPr lang="ru-RU" sz="1400" smtClean="0"/>
            </a:br>
            <a:r>
              <a:rPr lang="ru-RU" sz="1400" smtClean="0"/>
              <a:t/>
            </a:r>
            <a:br>
              <a:rPr lang="ru-RU" sz="1400" smtClean="0"/>
            </a:br>
            <a:r>
              <a:rPr lang="ru-RU" sz="1400" smtClean="0"/>
              <a:t/>
            </a:r>
            <a:br>
              <a:rPr lang="ru-RU" sz="1400" smtClean="0"/>
            </a:br>
            <a:r>
              <a:rPr lang="ru-RU" sz="1400" smtClean="0"/>
              <a:t/>
            </a:r>
            <a:br>
              <a:rPr lang="ru-RU" sz="1400" smtClean="0"/>
            </a:br>
            <a:r>
              <a:rPr lang="ru-RU" sz="1400" smtClean="0"/>
              <a:t/>
            </a:r>
            <a:br>
              <a:rPr lang="ru-RU" sz="1400" smtClean="0"/>
            </a:br>
            <a:r>
              <a:rPr lang="ru-RU" sz="2400" b="1" smtClean="0"/>
              <a:t>Факторинг. Достоинства и недостатки. Составляющие</a:t>
            </a:r>
            <a:br>
              <a:rPr lang="ru-RU" sz="2400" b="1" smtClean="0"/>
            </a:br>
            <a:r>
              <a:rPr lang="ru-RU" sz="1400" smtClean="0"/>
              <a:t>    -</a:t>
            </a:r>
            <a:r>
              <a:rPr lang="ru-RU" sz="1800" smtClean="0"/>
              <a:t>Важное </a:t>
            </a:r>
            <a:r>
              <a:rPr lang="ru-RU" sz="1900" b="1" u="sng" smtClean="0">
                <a:solidFill>
                  <a:srgbClr val="6600FF"/>
                </a:solidFill>
              </a:rPr>
              <a:t>достоинство </a:t>
            </a:r>
            <a:r>
              <a:rPr lang="ru-RU" sz="1800" smtClean="0"/>
              <a:t>факторинга заключается в том, что в отличие от кредита финансирование </a:t>
            </a:r>
            <a:r>
              <a:rPr lang="ru-RU" sz="1800" b="1" i="1" smtClean="0">
                <a:solidFill>
                  <a:srgbClr val="FF0000"/>
                </a:solidFill>
              </a:rPr>
              <a:t>может предоставляться без тщательного изучения финансового положения</a:t>
            </a:r>
            <a:r>
              <a:rPr lang="ru-RU" sz="1800" smtClean="0"/>
              <a:t> получателя, что позволяет воспользоваться этой услугой и клиентам с плохим финансовым положением. В тоже время </a:t>
            </a:r>
            <a:r>
              <a:rPr lang="ru-RU" sz="1800" smtClean="0">
                <a:solidFill>
                  <a:srgbClr val="6600FF"/>
                </a:solidFill>
              </a:rPr>
              <a:t>факторинг обычно дороже кредитования,</a:t>
            </a:r>
            <a:r>
              <a:rPr lang="ru-RU" sz="1800" smtClean="0"/>
              <a:t> поскольку риски, которые при этом несет банк, значительно выше.</a:t>
            </a:r>
            <a:br>
              <a:rPr lang="ru-RU" sz="1800" smtClean="0"/>
            </a:br>
            <a:r>
              <a:rPr lang="ru-RU" sz="1800" smtClean="0"/>
              <a:t>   </a:t>
            </a:r>
            <a:br>
              <a:rPr lang="ru-RU" sz="1800" smtClean="0"/>
            </a:br>
            <a:r>
              <a:rPr lang="ru-RU" sz="1800" smtClean="0"/>
              <a:t>   -</a:t>
            </a:r>
            <a:r>
              <a:rPr lang="ru-RU" sz="1800" u="sng" smtClean="0">
                <a:solidFill>
                  <a:srgbClr val="FF0000"/>
                </a:solidFill>
              </a:rPr>
              <a:t>Плата за факторинг</a:t>
            </a:r>
            <a:r>
              <a:rPr lang="ru-RU" sz="1800" smtClean="0"/>
              <a:t>, как правило, включает </a:t>
            </a:r>
            <a:r>
              <a:rPr lang="ru-RU" sz="1800" b="1" smtClean="0">
                <a:solidFill>
                  <a:schemeClr val="accent1"/>
                </a:solidFill>
              </a:rPr>
              <a:t>3 </a:t>
            </a:r>
            <a:r>
              <a:rPr lang="ru-RU" sz="1800" b="1" i="1" smtClean="0">
                <a:solidFill>
                  <a:schemeClr val="accent1"/>
                </a:solidFill>
              </a:rPr>
              <a:t>составляющи</a:t>
            </a:r>
            <a:r>
              <a:rPr lang="ru-RU" sz="1800" b="1" smtClean="0">
                <a:solidFill>
                  <a:schemeClr val="accent1"/>
                </a:solidFill>
              </a:rPr>
              <a:t>е:</a:t>
            </a:r>
            <a:r>
              <a:rPr lang="ru-RU" sz="1800" smtClean="0"/>
              <a:t> </a:t>
            </a:r>
            <a:r>
              <a:rPr lang="ru-RU" sz="1800" b="1" i="1" u="sng" smtClean="0">
                <a:solidFill>
                  <a:srgbClr val="008000"/>
                </a:solidFill>
              </a:rPr>
              <a:t>комиссию за финансирование, </a:t>
            </a:r>
            <a:br>
              <a:rPr lang="ru-RU" sz="1800" b="1" i="1" u="sng" smtClean="0">
                <a:solidFill>
                  <a:srgbClr val="008000"/>
                </a:solidFill>
              </a:rPr>
            </a:br>
            <a:r>
              <a:rPr lang="ru-RU" sz="1800" b="1" i="1" u="sng" smtClean="0">
                <a:solidFill>
                  <a:srgbClr val="008000"/>
                </a:solidFill>
              </a:rPr>
              <a:t>комиссию за обслуживание </a:t>
            </a:r>
            <a:br>
              <a:rPr lang="ru-RU" sz="1800" b="1" i="1" u="sng" smtClean="0">
                <a:solidFill>
                  <a:srgbClr val="008000"/>
                </a:solidFill>
              </a:rPr>
            </a:br>
            <a:r>
              <a:rPr lang="ru-RU" sz="1800" b="1" i="1" u="sng" smtClean="0">
                <a:solidFill>
                  <a:srgbClr val="008000"/>
                </a:solidFill>
              </a:rPr>
              <a:t> фиксированный сбор</a:t>
            </a:r>
            <a:r>
              <a:rPr lang="ru-RU" sz="1800" u="sng" smtClean="0"/>
              <a:t>  </a:t>
            </a:r>
            <a:r>
              <a:rPr lang="ru-RU" sz="1800" b="1" i="1" u="sng" smtClean="0">
                <a:solidFill>
                  <a:srgbClr val="008000"/>
                </a:solidFill>
              </a:rPr>
              <a:t>за обработку документов.</a:t>
            </a:r>
            <a:r>
              <a:rPr lang="ru-RU" sz="1800" smtClean="0"/>
              <a:t> </a:t>
            </a:r>
          </a:p>
        </p:txBody>
      </p:sp>
      <p:sp>
        <p:nvSpPr>
          <p:cNvPr id="62467" name="Rectangle 5"/>
          <p:cNvSpPr>
            <a:spLocks noChangeArrowheads="1"/>
          </p:cNvSpPr>
          <p:nvPr/>
        </p:nvSpPr>
        <p:spPr bwMode="auto">
          <a:xfrm>
            <a:off x="7380288" y="6165850"/>
            <a:ext cx="100171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ru-RU">
                <a:hlinkClick r:id="rId2" action="ppaction://hlinkfile"/>
              </a:rPr>
              <a:t> </a:t>
            </a:r>
            <a:r>
              <a:rPr lang="ru-RU">
                <a:hlinkClick r:id="rId3" action="ppaction://hlinkfile"/>
              </a:rPr>
              <a:t>ссылка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1800" i="1" smtClean="0"/>
              <a:t/>
            </a:r>
            <a:br>
              <a:rPr lang="ru-RU" sz="1800" i="1" smtClean="0"/>
            </a:br>
            <a:r>
              <a:rPr lang="ru-RU" sz="1800" i="1" smtClean="0"/>
              <a:t/>
            </a:r>
            <a:br>
              <a:rPr lang="ru-RU" sz="1800" i="1" smtClean="0"/>
            </a:br>
            <a:r>
              <a:rPr lang="ru-RU" sz="1800" i="1" smtClean="0"/>
              <a:t/>
            </a:r>
            <a:br>
              <a:rPr lang="ru-RU" sz="1800" i="1" smtClean="0"/>
            </a:br>
            <a:r>
              <a:rPr lang="ru-RU" sz="1800" i="1" smtClean="0"/>
              <a:t/>
            </a:r>
            <a:br>
              <a:rPr lang="ru-RU" sz="1800" i="1" smtClean="0"/>
            </a:br>
            <a:r>
              <a:rPr lang="ru-RU" sz="1800" i="1" smtClean="0"/>
              <a:t/>
            </a:r>
            <a:br>
              <a:rPr lang="ru-RU" sz="1800" i="1" smtClean="0"/>
            </a:br>
            <a:r>
              <a:rPr lang="ru-RU" sz="1800" i="1" smtClean="0"/>
              <a:t/>
            </a:r>
            <a:br>
              <a:rPr lang="ru-RU" sz="1800" i="1" smtClean="0"/>
            </a:br>
            <a:r>
              <a:rPr lang="ru-RU" sz="1800" i="1" smtClean="0"/>
              <a:t/>
            </a:r>
            <a:br>
              <a:rPr lang="ru-RU" sz="1800" i="1" smtClean="0"/>
            </a:br>
            <a:r>
              <a:rPr lang="ru-RU" sz="1800" i="1" smtClean="0"/>
              <a:t/>
            </a:r>
            <a:br>
              <a:rPr lang="ru-RU" sz="1800" i="1" smtClean="0"/>
            </a:br>
            <a:r>
              <a:rPr lang="ru-RU" sz="1800" i="1" smtClean="0"/>
              <a:t/>
            </a:r>
            <a:br>
              <a:rPr lang="ru-RU" sz="1800" i="1" smtClean="0"/>
            </a:br>
            <a:r>
              <a:rPr lang="ru-RU" sz="1800" i="1" smtClean="0"/>
              <a:t/>
            </a:r>
            <a:br>
              <a:rPr lang="ru-RU" sz="1800" i="1" smtClean="0"/>
            </a:br>
            <a:r>
              <a:rPr lang="ru-RU" sz="1800" i="1" smtClean="0"/>
              <a:t/>
            </a:r>
            <a:br>
              <a:rPr lang="ru-RU" sz="1800" i="1" smtClean="0"/>
            </a:br>
            <a:r>
              <a:rPr lang="ru-RU" sz="2400" b="1" smtClean="0"/>
              <a:t>Факторинг.</a:t>
            </a:r>
            <a:r>
              <a:rPr lang="ru-RU" sz="1800" i="1" smtClean="0"/>
              <a:t>     </a:t>
            </a:r>
            <a:br>
              <a:rPr lang="ru-RU" sz="1800" i="1" smtClean="0"/>
            </a:br>
            <a:r>
              <a:rPr lang="ru-RU" sz="1800" i="1" smtClean="0"/>
              <a:t>    В 2006</a:t>
            </a:r>
            <a:r>
              <a:rPr lang="ru-RU" sz="1800" smtClean="0"/>
              <a:t> году наблюдалось активное </a:t>
            </a:r>
            <a:r>
              <a:rPr lang="ru-RU" sz="1800" b="1" i="1" smtClean="0">
                <a:solidFill>
                  <a:srgbClr val="FF0000"/>
                </a:solidFill>
              </a:rPr>
              <a:t>снижение</a:t>
            </a:r>
            <a:r>
              <a:rPr lang="ru-RU" sz="1800" smtClean="0">
                <a:solidFill>
                  <a:srgbClr val="FF0000"/>
                </a:solidFill>
              </a:rPr>
              <a:t> факторинговых услуг.</a:t>
            </a:r>
            <a:r>
              <a:rPr lang="ru-RU" sz="1800" smtClean="0"/>
              <a:t> Это в первую очередь связано с </a:t>
            </a:r>
            <a:r>
              <a:rPr lang="ru-RU" sz="1800" b="1" i="1" smtClean="0">
                <a:solidFill>
                  <a:srgbClr val="008000"/>
                </a:solidFill>
              </a:rPr>
              <a:t>понижением общего уровня цен</a:t>
            </a:r>
            <a:r>
              <a:rPr lang="ru-RU" sz="1800" smtClean="0"/>
              <a:t> кредитных ресурсов, а также увеличения конкуренции на рынке факторинга за счет все большего числа банков  предоставляющих  услугу. Например, в НОМОС-банке за </a:t>
            </a:r>
            <a:r>
              <a:rPr lang="ru-RU" sz="1800" i="1" smtClean="0"/>
              <a:t>2006 год</a:t>
            </a:r>
            <a:r>
              <a:rPr lang="ru-RU" sz="1800" smtClean="0"/>
              <a:t> </a:t>
            </a:r>
            <a:r>
              <a:rPr lang="ru-RU" sz="1800" b="1" i="1" smtClean="0">
                <a:solidFill>
                  <a:srgbClr val="FF0000"/>
                </a:solidFill>
              </a:rPr>
              <a:t>цены услуги снизились на 2 пункта</a:t>
            </a:r>
            <a:r>
              <a:rPr lang="ru-RU" sz="1800" smtClean="0"/>
              <a:t>, в Транскредитбанке стоимость ресурсов снизилась с 15 до 12% годовых.</a:t>
            </a:r>
            <a:br>
              <a:rPr lang="ru-RU" sz="1800" smtClean="0"/>
            </a:br>
            <a:r>
              <a:rPr lang="ru-RU" sz="1800" smtClean="0"/>
              <a:t>     За эти деньги банк не только финансирует сделку, но и оказывает </a:t>
            </a:r>
            <a:r>
              <a:rPr lang="ru-RU" sz="1800" b="1" i="1" smtClean="0">
                <a:solidFill>
                  <a:srgbClr val="008000"/>
                </a:solidFill>
              </a:rPr>
              <a:t>дополнительные услуги</a:t>
            </a:r>
            <a:r>
              <a:rPr lang="ru-RU" sz="1800" b="1" i="1" smtClean="0"/>
              <a:t>. </a:t>
            </a:r>
            <a:r>
              <a:rPr lang="ru-RU" sz="1800" b="1" i="1" smtClean="0">
                <a:solidFill>
                  <a:srgbClr val="FF0000"/>
                </a:solidFill>
              </a:rPr>
              <a:t>Банк-фактор</a:t>
            </a:r>
            <a:r>
              <a:rPr lang="ru-RU" sz="1800" smtClean="0"/>
              <a:t> </a:t>
            </a:r>
            <a:r>
              <a:rPr lang="ru-RU" sz="1800" smtClean="0">
                <a:solidFill>
                  <a:srgbClr val="008000"/>
                </a:solidFill>
              </a:rPr>
              <a:t>проверяет платежную дисциплину и деловую репутацию покупателей</a:t>
            </a:r>
            <a:r>
              <a:rPr lang="ru-RU" sz="1800" smtClean="0"/>
              <a:t>, контролирует своевременность оплаты поставок дебиторами, помогает поставщику грамотно строить лимитную и тарифную политику. </a:t>
            </a:r>
            <a:r>
              <a:rPr lang="ru-RU" sz="1800" b="1" i="1" smtClean="0">
                <a:solidFill>
                  <a:srgbClr val="FF0000"/>
                </a:solidFill>
              </a:rPr>
              <a:t>Клиенты банка-фактора</a:t>
            </a:r>
            <a:r>
              <a:rPr lang="ru-RU" sz="1800" smtClean="0"/>
              <a:t> регулярно, по мере осуществления операций, </a:t>
            </a:r>
            <a:r>
              <a:rPr lang="ru-RU" sz="1800" smtClean="0">
                <a:solidFill>
                  <a:srgbClr val="008000"/>
                </a:solidFill>
              </a:rPr>
              <a:t>снабжаются подробными отчетами о зарегистрированных поставках, удержанной комиссии и состоянии дебиторской задолженности.</a:t>
            </a:r>
          </a:p>
        </p:txBody>
      </p:sp>
      <p:sp>
        <p:nvSpPr>
          <p:cNvPr id="63491" name="Rectangle 5"/>
          <p:cNvSpPr>
            <a:spLocks noChangeArrowheads="1"/>
          </p:cNvSpPr>
          <p:nvPr/>
        </p:nvSpPr>
        <p:spPr bwMode="auto">
          <a:xfrm>
            <a:off x="7956550" y="6165850"/>
            <a:ext cx="9382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ru-RU">
                <a:hlinkClick r:id="rId2" action="ppaction://hlinkfile"/>
              </a:rPr>
              <a:t>ссылка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иксел">
  <a:themeElements>
    <a:clrScheme name="Пиксел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Пиксел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Пиксел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Pixel</Template>
  <TotalTime>1392</TotalTime>
  <Words>10</Words>
  <Application>Microsoft PowerPoint</Application>
  <PresentationFormat>Экран (4:3)</PresentationFormat>
  <Paragraphs>16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6" baseType="lpstr">
      <vt:lpstr>Arial</vt:lpstr>
      <vt:lpstr>Wingdings</vt:lpstr>
      <vt:lpstr>Calibri</vt:lpstr>
      <vt:lpstr>Arial Black</vt:lpstr>
      <vt:lpstr>Times New Roman</vt:lpstr>
      <vt:lpstr>Verdana</vt:lpstr>
      <vt:lpstr>Пиксел</vt:lpstr>
      <vt:lpstr>         Нетрадиционные операции коммерческих банков         Нетрадиционными операциями коммерческих банков являются операции, которые могут выполнить и другие небанковские учреждения. К ним относятся:   -лизинговые операции, -факторинговые операции,  -форфейтинг,  -трастовые операции,  -поручительства и гарантии коммерческих банков,  -операции с драгоценными металлами  и другие виды услуг.  </vt:lpstr>
      <vt:lpstr>                     Лизинг          -Большинство экономистов под лизингом понимают аренду машин, оборудования и сооружений производственного назначения.       -Лизинговая деятельность включает операции связанные с приобретением в собственность объекта лизинга и передачей его субъекту хозяйствования во временное пользование для предпринимательских целей на срок и за плату либо с правом последующего выкупа, либо без такого права.       -Объектами лизинга могут выступать любые непотребляемые вещи, которые используются в процессе предпринимательской деятельности.         -При проведении лизинговой деятельности в ней участвуют три субъекта:  лизинго-датель – это юридическое лицо, приобретающее лизинговое имущество для последующей передачи его в аренду;  лизинго-получатель - субъект хозяйствования, который временно владеет и пользуется объектом лизинга на определенных условиях;  поставщик – продавец предмета лизинга. </vt:lpstr>
      <vt:lpstr>                  Формы кредитования. Факторинг      -Операция факторинга представляет собой покупку организацией денежных требований поставщика к покупателю и их инкассацию за определенное вознаграждение.          - Т.е. это способ кредитования поставщика с условием возврата кредита в форме правопреемства или уступки права требования к покупателю.           -Существуют следующие виды факторинговых операций:  - Покупка счетов со скидкой и с уплатой фактору; - Принятие фактором на себя всех операций по учету продаж компаниям с ведением всех счетов ее дебиторов и инкассацией долга; - Предоставление гарантии полной оплаты товара даже в том случае, если покупатель просрочит или вообще не выплатит долг. - Факторинг дает поставщику следующие преимущества: - Досрочную реализацию долговых требований; - Освобождение от риска неплатежей; - Упрощение структуры баланса; - Экономию на административных и бухгалтерских расходах.</vt:lpstr>
      <vt:lpstr>          Форфейтинг      Форфейтинг – это специфическая форма кредитования экспортеров путем покупки у них коммерческих векселей акцептованных импортером (или иных долговых требований по внешнеторговым сделкам) без права регрессивного требования к продавцу в случае неуплаты по векселю.        -Форфейтирование применяется главным образом как способ рефинансирования коммерческого кредита во внешнеэкономическом обороте, оно является формой трансформации коммерческого кредита в банковский.         -Продавцом выступает экспортер, покупателем или форфейтером – банк или специализованная компания. </vt:lpstr>
      <vt:lpstr>                 Трастовые операции         Трастовые операции – это операции банков по управлению средствами (имуществом, ценными бумагами, деньгами) и выполнение иных услуг по поручению и в интересах клиентов.     Трастом - доверительные отношения между сторонами, одна из которых принимает на себя ответственность за распоряжение собственностью доверителя в пользу доверителя.   В трастовых операциях действуют три субъекта:    -доверитель – юридическое или физическое лицо, доверяющее имущество в управление;   -доверительное лицо – банк или специальная трастовая компания, которой доверяется управление имуществом;    -выгодоприобретатель – лицо, в пользу которого создан траст и начисляются доходы на него.  </vt:lpstr>
      <vt:lpstr>                      Лизинг Лизинг: -внутренний  -международный лизинг   При внутреннем лизинге лизингодатель, лизингополучатель и продавец-резиденты РФ.    При международном лизингодатель или лизингополучатель являются нерезидентами РФ.    На практике обычно выделяют следующие виды лизинга: финансовый-лизингодатель обязуется приобрести в собственность указанное лизингополучателем имущество у определенного продавца и предать ему это имущество за определенную плату на определенный срок и на определенных условиях во временное владение и пользование.   возвратный - разновидность финансового, продавец предмета лизинга становится одновременно лизингополучателем; оперативный-лизингодатель на свой страх и риск закупает за определенную плату, на определенный срок и на определенных условиях во временное владение и пользование. В этом случае предмет лизинга может быть неоднократно передан в лизинг в течение полного срока его амортизации. </vt:lpstr>
      <vt:lpstr>                 Факторинговое обслуживание     Факторинговое обслуживание наиболее эффективно для малых и средних предприятий.    На практике схема факторинга включает следующие этапы: - продавец продукции обращается в банк и заключает соответствующий договор; - банк изучает покупателя и устанавливает продавцу лимит финансирования; - продавец заключает договор с покупателем своей продукции с отсрочкой платежа и отгружает товар; - продавец передает в банк документы, подтверждающие отгрузку товара (накладные, счета-фактуры и др.); - банк переводит на счет продавца деньги за поставленный товар (обычно до 90% суммы поставки); При поступлении денег от покупателя переводится оставшаяся сумма(за вычетом вознаграждения банку)продавцу. </vt:lpstr>
      <vt:lpstr>                 Факторинг. Достоинства и недостатки. Составляющие     -Важное достоинство факторинга заключается в том, что в отличие от кредита финансирование может предоставляться без тщательного изучения финансового положения получателя, что позволяет воспользоваться этой услугой и клиентам с плохим финансовым положением. В тоже время факторинг обычно дороже кредитования, поскольку риски, которые при этом несет банк, значительно выше.        -Плата за факторинг, как правило, включает 3 составляющие: комиссию за финансирование,  комиссию за обслуживание   фиксированный сбор  за обработку документов. </vt:lpstr>
      <vt:lpstr>           Факторинг.          В 2006 году наблюдалось активное снижение факторинговых услуг. Это в первую очередь связано с понижением общего уровня цен кредитных ресурсов, а также увеличения конкуренции на рынке факторинга за счет все большего числа банков  предоставляющих  услугу. Например, в НОМОС-банке за 2006 год цены услуги снизились на 2 пункта, в Транскредитбанке стоимость ресурсов снизилась с 15 до 12% годовых.      За эти деньги банк не только финансирует сделку, но и оказывает дополнительные услуги. Банк-фактор проверяет платежную дисциплину и деловую репутацию покупателей, контролирует своевременность оплаты поставок дебиторами, помогает поставщику грамотно строить лимитную и тарифную политику. Клиенты банка-фактора регулярно, по мере осуществления операций, снабжаются подробными отчетами о зарегистрированных поставках, удержанной комиссии и состоянии дебиторской задолженности.</vt:lpstr>
    </vt:vector>
  </TitlesOfParts>
  <Company>4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Коммерческие банки: принципы деятельности и функции</dc:title>
  <dc:creator>345</dc:creator>
  <cp:lastModifiedBy>205</cp:lastModifiedBy>
  <cp:revision>52</cp:revision>
  <cp:lastPrinted>1601-01-01T00:00:00Z</cp:lastPrinted>
  <dcterms:created xsi:type="dcterms:W3CDTF">2008-02-24T19:19:34Z</dcterms:created>
  <dcterms:modified xsi:type="dcterms:W3CDTF">2017-03-09T08:25:04Z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5</vt:i4>
  </property>
</Properties>
</file>